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57" r:id="rId3"/>
    <p:sldId id="268" r:id="rId4"/>
    <p:sldId id="267" r:id="rId5"/>
    <p:sldId id="259" r:id="rId6"/>
    <p:sldId id="260" r:id="rId7"/>
    <p:sldId id="261" r:id="rId8"/>
    <p:sldId id="262" r:id="rId9"/>
    <p:sldId id="265" r:id="rId10"/>
    <p:sldId id="264" r:id="rId11"/>
    <p:sldId id="266" r:id="rId12"/>
  </p:sldIdLst>
  <p:sldSz cx="12192000" cy="6858000"/>
  <p:notesSz cx="6858000" cy="9144000"/>
  <p:defaultText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0"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7973-EE8E-34C7-CD9A-70CD053D0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W"/>
          </a:p>
        </p:txBody>
      </p:sp>
      <p:sp>
        <p:nvSpPr>
          <p:cNvPr id="3" name="Subtitle 2">
            <a:extLst>
              <a:ext uri="{FF2B5EF4-FFF2-40B4-BE49-F238E27FC236}">
                <a16:creationId xmlns:a16="http://schemas.microsoft.com/office/drawing/2014/main" id="{BFD17892-4D5A-9BC7-4D70-185895C11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W"/>
          </a:p>
        </p:txBody>
      </p:sp>
      <p:sp>
        <p:nvSpPr>
          <p:cNvPr id="4" name="Date Placeholder 3">
            <a:extLst>
              <a:ext uri="{FF2B5EF4-FFF2-40B4-BE49-F238E27FC236}">
                <a16:creationId xmlns:a16="http://schemas.microsoft.com/office/drawing/2014/main" id="{2F1A2848-C7F6-6F1E-4F8D-904562E6E4B6}"/>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5" name="Footer Placeholder 4">
            <a:extLst>
              <a:ext uri="{FF2B5EF4-FFF2-40B4-BE49-F238E27FC236}">
                <a16:creationId xmlns:a16="http://schemas.microsoft.com/office/drawing/2014/main" id="{F24F5688-DE11-B116-D927-EB4BC70A5653}"/>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6B20C7E1-4E5D-2C67-9E55-3D328D01B7AB}"/>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157547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F3A8-38C2-BC60-36A7-33AB3E23B13D}"/>
              </a:ext>
            </a:extLst>
          </p:cNvPr>
          <p:cNvSpPr>
            <a:spLocks noGrp="1"/>
          </p:cNvSpPr>
          <p:nvPr>
            <p:ph type="title"/>
          </p:nvPr>
        </p:nvSpPr>
        <p:spPr/>
        <p:txBody>
          <a:bodyPr/>
          <a:lstStyle/>
          <a:p>
            <a:r>
              <a:rPr lang="en-US"/>
              <a:t>Click to edit Master title style</a:t>
            </a:r>
            <a:endParaRPr lang="en-BW"/>
          </a:p>
        </p:txBody>
      </p:sp>
      <p:sp>
        <p:nvSpPr>
          <p:cNvPr id="3" name="Vertical Text Placeholder 2">
            <a:extLst>
              <a:ext uri="{FF2B5EF4-FFF2-40B4-BE49-F238E27FC236}">
                <a16:creationId xmlns:a16="http://schemas.microsoft.com/office/drawing/2014/main" id="{DFC08B2D-D815-1A75-5DF8-6D460A456B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4" name="Date Placeholder 3">
            <a:extLst>
              <a:ext uri="{FF2B5EF4-FFF2-40B4-BE49-F238E27FC236}">
                <a16:creationId xmlns:a16="http://schemas.microsoft.com/office/drawing/2014/main" id="{3390DE58-572E-39BF-7A3E-517746B36C16}"/>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5" name="Footer Placeholder 4">
            <a:extLst>
              <a:ext uri="{FF2B5EF4-FFF2-40B4-BE49-F238E27FC236}">
                <a16:creationId xmlns:a16="http://schemas.microsoft.com/office/drawing/2014/main" id="{2B54A993-D568-D633-8DE9-7839530B1FC6}"/>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C7C7241E-2B87-51FD-D613-88630ACC0416}"/>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81990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41D0A1-D147-0C6F-454F-0E8F70E7ED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W"/>
          </a:p>
        </p:txBody>
      </p:sp>
      <p:sp>
        <p:nvSpPr>
          <p:cNvPr id="3" name="Vertical Text Placeholder 2">
            <a:extLst>
              <a:ext uri="{FF2B5EF4-FFF2-40B4-BE49-F238E27FC236}">
                <a16:creationId xmlns:a16="http://schemas.microsoft.com/office/drawing/2014/main" id="{40EB3471-0046-2D12-1E6D-DA525E437F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4" name="Date Placeholder 3">
            <a:extLst>
              <a:ext uri="{FF2B5EF4-FFF2-40B4-BE49-F238E27FC236}">
                <a16:creationId xmlns:a16="http://schemas.microsoft.com/office/drawing/2014/main" id="{BCBFC67B-F333-8873-E7C1-4C41A3955A04}"/>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5" name="Footer Placeholder 4">
            <a:extLst>
              <a:ext uri="{FF2B5EF4-FFF2-40B4-BE49-F238E27FC236}">
                <a16:creationId xmlns:a16="http://schemas.microsoft.com/office/drawing/2014/main" id="{97EB684D-190C-2C6D-9EE0-77D19A49E605}"/>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4434B96D-6262-7387-E7B7-361715E1AA92}"/>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131667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F5CDE-F424-BFDF-FFBA-56CF91CF2157}"/>
              </a:ext>
            </a:extLst>
          </p:cNvPr>
          <p:cNvSpPr>
            <a:spLocks noGrp="1"/>
          </p:cNvSpPr>
          <p:nvPr>
            <p:ph type="title"/>
          </p:nvPr>
        </p:nvSpPr>
        <p:spPr/>
        <p:txBody>
          <a:bodyPr/>
          <a:lstStyle/>
          <a:p>
            <a:r>
              <a:rPr lang="en-US"/>
              <a:t>Click to edit Master title style</a:t>
            </a:r>
            <a:endParaRPr lang="en-BW"/>
          </a:p>
        </p:txBody>
      </p:sp>
      <p:sp>
        <p:nvSpPr>
          <p:cNvPr id="3" name="Content Placeholder 2">
            <a:extLst>
              <a:ext uri="{FF2B5EF4-FFF2-40B4-BE49-F238E27FC236}">
                <a16:creationId xmlns:a16="http://schemas.microsoft.com/office/drawing/2014/main" id="{6DFCE888-E787-210F-2B73-D3850EB637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4" name="Date Placeholder 3">
            <a:extLst>
              <a:ext uri="{FF2B5EF4-FFF2-40B4-BE49-F238E27FC236}">
                <a16:creationId xmlns:a16="http://schemas.microsoft.com/office/drawing/2014/main" id="{0CF6A74B-C63C-A195-A792-7909086F0017}"/>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5" name="Footer Placeholder 4">
            <a:extLst>
              <a:ext uri="{FF2B5EF4-FFF2-40B4-BE49-F238E27FC236}">
                <a16:creationId xmlns:a16="http://schemas.microsoft.com/office/drawing/2014/main" id="{919E8C91-1FD3-EF1D-2FEC-B7D3A97E4E7F}"/>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66F5FEC3-D220-BB9E-77EE-85A02DE2A028}"/>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429421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4C2D-33F9-58DA-2CB1-748427B85D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W"/>
          </a:p>
        </p:txBody>
      </p:sp>
      <p:sp>
        <p:nvSpPr>
          <p:cNvPr id="3" name="Text Placeholder 2">
            <a:extLst>
              <a:ext uri="{FF2B5EF4-FFF2-40B4-BE49-F238E27FC236}">
                <a16:creationId xmlns:a16="http://schemas.microsoft.com/office/drawing/2014/main" id="{39D6409D-FB90-C93D-9A68-25176CAEB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380883-8A29-C48F-6137-D6FCF9FE4854}"/>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5" name="Footer Placeholder 4">
            <a:extLst>
              <a:ext uri="{FF2B5EF4-FFF2-40B4-BE49-F238E27FC236}">
                <a16:creationId xmlns:a16="http://schemas.microsoft.com/office/drawing/2014/main" id="{A0BAFB85-E748-9F74-4524-0AEF5804F46A}"/>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00D084B0-01CF-FC6A-62BB-3C41FDDDD984}"/>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145585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41F0-4F35-23D1-BB84-391BE6DCC78B}"/>
              </a:ext>
            </a:extLst>
          </p:cNvPr>
          <p:cNvSpPr>
            <a:spLocks noGrp="1"/>
          </p:cNvSpPr>
          <p:nvPr>
            <p:ph type="title"/>
          </p:nvPr>
        </p:nvSpPr>
        <p:spPr/>
        <p:txBody>
          <a:bodyPr/>
          <a:lstStyle/>
          <a:p>
            <a:r>
              <a:rPr lang="en-US"/>
              <a:t>Click to edit Master title style</a:t>
            </a:r>
            <a:endParaRPr lang="en-BW"/>
          </a:p>
        </p:txBody>
      </p:sp>
      <p:sp>
        <p:nvSpPr>
          <p:cNvPr id="3" name="Content Placeholder 2">
            <a:extLst>
              <a:ext uri="{FF2B5EF4-FFF2-40B4-BE49-F238E27FC236}">
                <a16:creationId xmlns:a16="http://schemas.microsoft.com/office/drawing/2014/main" id="{867493E6-30B0-1251-6CFE-69271F11AA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4" name="Content Placeholder 3">
            <a:extLst>
              <a:ext uri="{FF2B5EF4-FFF2-40B4-BE49-F238E27FC236}">
                <a16:creationId xmlns:a16="http://schemas.microsoft.com/office/drawing/2014/main" id="{6870A826-D268-9A45-8A25-58C01535E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5" name="Date Placeholder 4">
            <a:extLst>
              <a:ext uri="{FF2B5EF4-FFF2-40B4-BE49-F238E27FC236}">
                <a16:creationId xmlns:a16="http://schemas.microsoft.com/office/drawing/2014/main" id="{B195A71F-6ADB-984C-E99B-ACD2926C75E3}"/>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6" name="Footer Placeholder 5">
            <a:extLst>
              <a:ext uri="{FF2B5EF4-FFF2-40B4-BE49-F238E27FC236}">
                <a16:creationId xmlns:a16="http://schemas.microsoft.com/office/drawing/2014/main" id="{8AE085AB-977C-520C-30AA-B42A4EB527F9}"/>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626DA926-D3DC-E295-AE42-9D5EE6AAA44B}"/>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16975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0FCC-CAF5-B203-721D-BDE7DF1A0A94}"/>
              </a:ext>
            </a:extLst>
          </p:cNvPr>
          <p:cNvSpPr>
            <a:spLocks noGrp="1"/>
          </p:cNvSpPr>
          <p:nvPr>
            <p:ph type="title"/>
          </p:nvPr>
        </p:nvSpPr>
        <p:spPr>
          <a:xfrm>
            <a:off x="839788" y="365125"/>
            <a:ext cx="10515600" cy="1325563"/>
          </a:xfrm>
        </p:spPr>
        <p:txBody>
          <a:bodyPr/>
          <a:lstStyle/>
          <a:p>
            <a:r>
              <a:rPr lang="en-US"/>
              <a:t>Click to edit Master title style</a:t>
            </a:r>
            <a:endParaRPr lang="en-BW"/>
          </a:p>
        </p:txBody>
      </p:sp>
      <p:sp>
        <p:nvSpPr>
          <p:cNvPr id="3" name="Text Placeholder 2">
            <a:extLst>
              <a:ext uri="{FF2B5EF4-FFF2-40B4-BE49-F238E27FC236}">
                <a16:creationId xmlns:a16="http://schemas.microsoft.com/office/drawing/2014/main" id="{DE171BE2-BB8C-2D5F-0835-ADD9BD303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1F321A-9B58-D3F8-6458-D4599AA51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5" name="Text Placeholder 4">
            <a:extLst>
              <a:ext uri="{FF2B5EF4-FFF2-40B4-BE49-F238E27FC236}">
                <a16:creationId xmlns:a16="http://schemas.microsoft.com/office/drawing/2014/main" id="{AB7FDDAB-A0EF-14D8-CCE1-1E8C168F6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8BBA96-C8A2-5855-18F0-D778AA8BA6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7" name="Date Placeholder 6">
            <a:extLst>
              <a:ext uri="{FF2B5EF4-FFF2-40B4-BE49-F238E27FC236}">
                <a16:creationId xmlns:a16="http://schemas.microsoft.com/office/drawing/2014/main" id="{EC3425F9-E492-51D1-C7C5-CAB5A36D66F3}"/>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8" name="Footer Placeholder 7">
            <a:extLst>
              <a:ext uri="{FF2B5EF4-FFF2-40B4-BE49-F238E27FC236}">
                <a16:creationId xmlns:a16="http://schemas.microsoft.com/office/drawing/2014/main" id="{02701123-9B1F-EC5A-65FC-4CE7CE7249B7}"/>
              </a:ext>
            </a:extLst>
          </p:cNvPr>
          <p:cNvSpPr>
            <a:spLocks noGrp="1"/>
          </p:cNvSpPr>
          <p:nvPr>
            <p:ph type="ftr" sz="quarter" idx="11"/>
          </p:nvPr>
        </p:nvSpPr>
        <p:spPr/>
        <p:txBody>
          <a:bodyPr/>
          <a:lstStyle/>
          <a:p>
            <a:endParaRPr lang="en-BW"/>
          </a:p>
        </p:txBody>
      </p:sp>
      <p:sp>
        <p:nvSpPr>
          <p:cNvPr id="9" name="Slide Number Placeholder 8">
            <a:extLst>
              <a:ext uri="{FF2B5EF4-FFF2-40B4-BE49-F238E27FC236}">
                <a16:creationId xmlns:a16="http://schemas.microsoft.com/office/drawing/2014/main" id="{3BA72500-39F2-BBF8-3338-A3CAAF2EAAA7}"/>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49583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175F-9D1C-0A6B-E6A3-13690E077AE2}"/>
              </a:ext>
            </a:extLst>
          </p:cNvPr>
          <p:cNvSpPr>
            <a:spLocks noGrp="1"/>
          </p:cNvSpPr>
          <p:nvPr>
            <p:ph type="title"/>
          </p:nvPr>
        </p:nvSpPr>
        <p:spPr/>
        <p:txBody>
          <a:bodyPr/>
          <a:lstStyle/>
          <a:p>
            <a:r>
              <a:rPr lang="en-US"/>
              <a:t>Click to edit Master title style</a:t>
            </a:r>
            <a:endParaRPr lang="en-BW"/>
          </a:p>
        </p:txBody>
      </p:sp>
      <p:sp>
        <p:nvSpPr>
          <p:cNvPr id="3" name="Date Placeholder 2">
            <a:extLst>
              <a:ext uri="{FF2B5EF4-FFF2-40B4-BE49-F238E27FC236}">
                <a16:creationId xmlns:a16="http://schemas.microsoft.com/office/drawing/2014/main" id="{98833BCF-1F24-E3AB-418A-C2E089466063}"/>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4" name="Footer Placeholder 3">
            <a:extLst>
              <a:ext uri="{FF2B5EF4-FFF2-40B4-BE49-F238E27FC236}">
                <a16:creationId xmlns:a16="http://schemas.microsoft.com/office/drawing/2014/main" id="{5A1F99E1-83FF-136E-1544-4E3712EC4419}"/>
              </a:ext>
            </a:extLst>
          </p:cNvPr>
          <p:cNvSpPr>
            <a:spLocks noGrp="1"/>
          </p:cNvSpPr>
          <p:nvPr>
            <p:ph type="ftr" sz="quarter" idx="11"/>
          </p:nvPr>
        </p:nvSpPr>
        <p:spPr/>
        <p:txBody>
          <a:bodyPr/>
          <a:lstStyle/>
          <a:p>
            <a:endParaRPr lang="en-BW"/>
          </a:p>
        </p:txBody>
      </p:sp>
      <p:sp>
        <p:nvSpPr>
          <p:cNvPr id="5" name="Slide Number Placeholder 4">
            <a:extLst>
              <a:ext uri="{FF2B5EF4-FFF2-40B4-BE49-F238E27FC236}">
                <a16:creationId xmlns:a16="http://schemas.microsoft.com/office/drawing/2014/main" id="{7F584F3B-1692-08CA-722F-270A4209A48F}"/>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88194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5F92D-4676-E821-716A-767C604F3404}"/>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3" name="Footer Placeholder 2">
            <a:extLst>
              <a:ext uri="{FF2B5EF4-FFF2-40B4-BE49-F238E27FC236}">
                <a16:creationId xmlns:a16="http://schemas.microsoft.com/office/drawing/2014/main" id="{FE40D3AE-0CC0-03BF-7870-E50807313AE1}"/>
              </a:ext>
            </a:extLst>
          </p:cNvPr>
          <p:cNvSpPr>
            <a:spLocks noGrp="1"/>
          </p:cNvSpPr>
          <p:nvPr>
            <p:ph type="ftr" sz="quarter" idx="11"/>
          </p:nvPr>
        </p:nvSpPr>
        <p:spPr/>
        <p:txBody>
          <a:bodyPr/>
          <a:lstStyle/>
          <a:p>
            <a:endParaRPr lang="en-BW"/>
          </a:p>
        </p:txBody>
      </p:sp>
      <p:sp>
        <p:nvSpPr>
          <p:cNvPr id="4" name="Slide Number Placeholder 3">
            <a:extLst>
              <a:ext uri="{FF2B5EF4-FFF2-40B4-BE49-F238E27FC236}">
                <a16:creationId xmlns:a16="http://schemas.microsoft.com/office/drawing/2014/main" id="{F0CBEF05-DE27-FCA3-7AA8-7FA1ADCB9D43}"/>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277816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AAF3-9558-20AF-48EF-E71E1ADEB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W"/>
          </a:p>
        </p:txBody>
      </p:sp>
      <p:sp>
        <p:nvSpPr>
          <p:cNvPr id="3" name="Content Placeholder 2">
            <a:extLst>
              <a:ext uri="{FF2B5EF4-FFF2-40B4-BE49-F238E27FC236}">
                <a16:creationId xmlns:a16="http://schemas.microsoft.com/office/drawing/2014/main" id="{DEA2DBE0-02E1-AD25-6007-A6D60D39B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4" name="Text Placeholder 3">
            <a:extLst>
              <a:ext uri="{FF2B5EF4-FFF2-40B4-BE49-F238E27FC236}">
                <a16:creationId xmlns:a16="http://schemas.microsoft.com/office/drawing/2014/main" id="{9B35A911-EF71-0D1E-27B3-21B90C1E1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FACB0-FB96-2AE2-B59E-6CE8E143A853}"/>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6" name="Footer Placeholder 5">
            <a:extLst>
              <a:ext uri="{FF2B5EF4-FFF2-40B4-BE49-F238E27FC236}">
                <a16:creationId xmlns:a16="http://schemas.microsoft.com/office/drawing/2014/main" id="{1690B384-5F69-C026-7601-4B8FB299E790}"/>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95BD89B3-901E-DA5D-CE29-E2D52BCB963F}"/>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337964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4177-9C83-BC54-A8AA-3575425AD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W"/>
          </a:p>
        </p:txBody>
      </p:sp>
      <p:sp>
        <p:nvSpPr>
          <p:cNvPr id="3" name="Picture Placeholder 2">
            <a:extLst>
              <a:ext uri="{FF2B5EF4-FFF2-40B4-BE49-F238E27FC236}">
                <a16:creationId xmlns:a16="http://schemas.microsoft.com/office/drawing/2014/main" id="{7EE394A0-7698-6583-9998-ADCA3C155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BW"/>
          </a:p>
        </p:txBody>
      </p:sp>
      <p:sp>
        <p:nvSpPr>
          <p:cNvPr id="4" name="Text Placeholder 3">
            <a:extLst>
              <a:ext uri="{FF2B5EF4-FFF2-40B4-BE49-F238E27FC236}">
                <a16:creationId xmlns:a16="http://schemas.microsoft.com/office/drawing/2014/main" id="{0596896D-13C3-D99B-FEEE-62A76A0D6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AA29D-0D35-AD11-5E18-C61DDA66D1F3}"/>
              </a:ext>
            </a:extLst>
          </p:cNvPr>
          <p:cNvSpPr>
            <a:spLocks noGrp="1"/>
          </p:cNvSpPr>
          <p:nvPr>
            <p:ph type="dt" sz="half" idx="10"/>
          </p:nvPr>
        </p:nvSpPr>
        <p:spPr/>
        <p:txBody>
          <a:bodyPr/>
          <a:lstStyle/>
          <a:p>
            <a:fld id="{D3B3F43E-CCBE-468E-B065-17F12577BEA3}" type="datetimeFigureOut">
              <a:rPr lang="en-BW" smtClean="0"/>
              <a:t>03/01/2024</a:t>
            </a:fld>
            <a:endParaRPr lang="en-BW"/>
          </a:p>
        </p:txBody>
      </p:sp>
      <p:sp>
        <p:nvSpPr>
          <p:cNvPr id="6" name="Footer Placeholder 5">
            <a:extLst>
              <a:ext uri="{FF2B5EF4-FFF2-40B4-BE49-F238E27FC236}">
                <a16:creationId xmlns:a16="http://schemas.microsoft.com/office/drawing/2014/main" id="{E70BA2D0-DB0A-AC57-39A5-8EA455AC3644}"/>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8F9A59FE-FB2E-2D21-7E88-82BFC4CD0D1C}"/>
              </a:ext>
            </a:extLst>
          </p:cNvPr>
          <p:cNvSpPr>
            <a:spLocks noGrp="1"/>
          </p:cNvSpPr>
          <p:nvPr>
            <p:ph type="sldNum" sz="quarter" idx="12"/>
          </p:nvPr>
        </p:nvSpPr>
        <p:spPr/>
        <p:txBody>
          <a:bodyPr/>
          <a:lstStyle/>
          <a:p>
            <a:fld id="{5B38F3FB-4C17-40DD-8287-56756D31A077}" type="slidenum">
              <a:rPr lang="en-BW" smtClean="0"/>
              <a:t>‹#›</a:t>
            </a:fld>
            <a:endParaRPr lang="en-BW"/>
          </a:p>
        </p:txBody>
      </p:sp>
    </p:spTree>
    <p:extLst>
      <p:ext uri="{BB962C8B-B14F-4D97-AF65-F5344CB8AC3E}">
        <p14:creationId xmlns:p14="http://schemas.microsoft.com/office/powerpoint/2010/main" val="68978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blue and black rectangle&#10;&#10;Description automatically generated with low confidence">
            <a:extLst>
              <a:ext uri="{FF2B5EF4-FFF2-40B4-BE49-F238E27FC236}">
                <a16:creationId xmlns:a16="http://schemas.microsoft.com/office/drawing/2014/main" id="{C598F10E-7462-056F-B0E9-4155EF39367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79208" y="6207792"/>
            <a:ext cx="4821936" cy="650207"/>
          </a:xfrm>
          <a:prstGeom prst="rect">
            <a:avLst/>
          </a:prstGeom>
        </p:spPr>
      </p:pic>
      <p:sp>
        <p:nvSpPr>
          <p:cNvPr id="2" name="Title Placeholder 1">
            <a:extLst>
              <a:ext uri="{FF2B5EF4-FFF2-40B4-BE49-F238E27FC236}">
                <a16:creationId xmlns:a16="http://schemas.microsoft.com/office/drawing/2014/main" id="{98F7011B-0D38-B7A8-6026-1D60ED9B2607}"/>
              </a:ext>
            </a:extLst>
          </p:cNvPr>
          <p:cNvSpPr>
            <a:spLocks noGrp="1"/>
          </p:cNvSpPr>
          <p:nvPr>
            <p:ph type="title"/>
          </p:nvPr>
        </p:nvSpPr>
        <p:spPr>
          <a:xfrm>
            <a:off x="838200" y="1508760"/>
            <a:ext cx="10515600" cy="867728"/>
          </a:xfrm>
          <a:prstGeom prst="rect">
            <a:avLst/>
          </a:prstGeom>
        </p:spPr>
        <p:txBody>
          <a:bodyPr vert="horz" lIns="91440" tIns="45720" rIns="91440" bIns="45720" rtlCol="0" anchor="ctr">
            <a:normAutofit/>
          </a:bodyPr>
          <a:lstStyle/>
          <a:p>
            <a:r>
              <a:rPr lang="en-US"/>
              <a:t>Click to edit Master title style</a:t>
            </a:r>
            <a:endParaRPr lang="en-BW" dirty="0"/>
          </a:p>
        </p:txBody>
      </p:sp>
      <p:sp>
        <p:nvSpPr>
          <p:cNvPr id="3" name="Text Placeholder 2">
            <a:extLst>
              <a:ext uri="{FF2B5EF4-FFF2-40B4-BE49-F238E27FC236}">
                <a16:creationId xmlns:a16="http://schemas.microsoft.com/office/drawing/2014/main" id="{1A5A915B-4B9F-F436-BD87-A1E533C15459}"/>
              </a:ext>
            </a:extLst>
          </p:cNvPr>
          <p:cNvSpPr>
            <a:spLocks noGrp="1"/>
          </p:cNvSpPr>
          <p:nvPr>
            <p:ph type="body" idx="1"/>
          </p:nvPr>
        </p:nvSpPr>
        <p:spPr>
          <a:xfrm>
            <a:off x="838200" y="2651759"/>
            <a:ext cx="10515600" cy="35252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W"/>
          </a:p>
        </p:txBody>
      </p:sp>
      <p:sp>
        <p:nvSpPr>
          <p:cNvPr id="4" name="Date Placeholder 3">
            <a:extLst>
              <a:ext uri="{FF2B5EF4-FFF2-40B4-BE49-F238E27FC236}">
                <a16:creationId xmlns:a16="http://schemas.microsoft.com/office/drawing/2014/main" id="{6B90557C-FBC4-C06C-9007-9E2A1FBEA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3F43E-CCBE-468E-B065-17F12577BEA3}" type="datetimeFigureOut">
              <a:rPr lang="en-BW" smtClean="0"/>
              <a:t>03/01/2024</a:t>
            </a:fld>
            <a:endParaRPr lang="en-BW"/>
          </a:p>
        </p:txBody>
      </p:sp>
      <p:sp>
        <p:nvSpPr>
          <p:cNvPr id="5" name="Footer Placeholder 4">
            <a:extLst>
              <a:ext uri="{FF2B5EF4-FFF2-40B4-BE49-F238E27FC236}">
                <a16:creationId xmlns:a16="http://schemas.microsoft.com/office/drawing/2014/main" id="{212756E4-ABDB-BA00-3652-ED0E150AE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W"/>
          </a:p>
        </p:txBody>
      </p:sp>
      <p:sp>
        <p:nvSpPr>
          <p:cNvPr id="6" name="Slide Number Placeholder 5">
            <a:extLst>
              <a:ext uri="{FF2B5EF4-FFF2-40B4-BE49-F238E27FC236}">
                <a16:creationId xmlns:a16="http://schemas.microsoft.com/office/drawing/2014/main" id="{25E34B85-EDCA-B136-8127-92C1A2F5C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8F3FB-4C17-40DD-8287-56756D31A077}" type="slidenum">
              <a:rPr lang="en-BW" smtClean="0"/>
              <a:t>‹#›</a:t>
            </a:fld>
            <a:endParaRPr lang="en-BW"/>
          </a:p>
        </p:txBody>
      </p:sp>
      <p:sp>
        <p:nvSpPr>
          <p:cNvPr id="7" name="Rectangle 6">
            <a:extLst>
              <a:ext uri="{FF2B5EF4-FFF2-40B4-BE49-F238E27FC236}">
                <a16:creationId xmlns:a16="http://schemas.microsoft.com/office/drawing/2014/main" id="{1E31F504-9DFF-8C67-F773-0C58AEDF1F23}"/>
              </a:ext>
            </a:extLst>
          </p:cNvPr>
          <p:cNvSpPr/>
          <p:nvPr/>
        </p:nvSpPr>
        <p:spPr>
          <a:xfrm>
            <a:off x="0" y="6356350"/>
            <a:ext cx="10588752" cy="536124"/>
          </a:xfrm>
          <a:prstGeom prst="rect">
            <a:avLst/>
          </a:prstGeom>
          <a:solidFill>
            <a:srgbClr val="042C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W" dirty="0"/>
          </a:p>
        </p:txBody>
      </p:sp>
      <p:pic>
        <p:nvPicPr>
          <p:cNvPr id="9" name="Picture 8" descr="A picture containing graphics, font, logo, graphic design&#10;&#10;Description automatically generated">
            <a:extLst>
              <a:ext uri="{FF2B5EF4-FFF2-40B4-BE49-F238E27FC236}">
                <a16:creationId xmlns:a16="http://schemas.microsoft.com/office/drawing/2014/main" id="{DC269544-4B59-03F5-2B44-54FB5C7A83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6377" y="-12364"/>
            <a:ext cx="1560615" cy="1075335"/>
          </a:xfrm>
          <a:prstGeom prst="rect">
            <a:avLst/>
          </a:prstGeom>
        </p:spPr>
      </p:pic>
      <p:grpSp>
        <p:nvGrpSpPr>
          <p:cNvPr id="11" name="Group 10">
            <a:extLst>
              <a:ext uri="{FF2B5EF4-FFF2-40B4-BE49-F238E27FC236}">
                <a16:creationId xmlns:a16="http://schemas.microsoft.com/office/drawing/2014/main" id="{5A156E10-5E15-0203-7CED-0A65CC091988}"/>
              </a:ext>
            </a:extLst>
          </p:cNvPr>
          <p:cNvGrpSpPr/>
          <p:nvPr/>
        </p:nvGrpSpPr>
        <p:grpSpPr>
          <a:xfrm>
            <a:off x="0" y="0"/>
            <a:ext cx="10515600" cy="867729"/>
            <a:chOff x="0" y="0"/>
            <a:chExt cx="7223760" cy="1232989"/>
          </a:xfrm>
        </p:grpSpPr>
        <p:grpSp>
          <p:nvGrpSpPr>
            <p:cNvPr id="12" name="Group 11">
              <a:extLst>
                <a:ext uri="{FF2B5EF4-FFF2-40B4-BE49-F238E27FC236}">
                  <a16:creationId xmlns:a16="http://schemas.microsoft.com/office/drawing/2014/main" id="{D09146B9-2144-E3F9-B947-4061CC285C63}"/>
                </a:ext>
              </a:extLst>
            </p:cNvPr>
            <p:cNvGrpSpPr/>
            <p:nvPr/>
          </p:nvGrpSpPr>
          <p:grpSpPr>
            <a:xfrm>
              <a:off x="0" y="0"/>
              <a:ext cx="7223760" cy="1232989"/>
              <a:chOff x="0" y="0"/>
              <a:chExt cx="7223760" cy="1232989"/>
            </a:xfrm>
          </p:grpSpPr>
          <p:sp>
            <p:nvSpPr>
              <p:cNvPr id="14" name="Rectangle 7">
                <a:extLst>
                  <a:ext uri="{FF2B5EF4-FFF2-40B4-BE49-F238E27FC236}">
                    <a16:creationId xmlns:a16="http://schemas.microsoft.com/office/drawing/2014/main" id="{E6591C0B-A623-8367-508A-0D3632DF8999}"/>
                  </a:ext>
                </a:extLst>
              </p:cNvPr>
              <p:cNvSpPr/>
              <p:nvPr/>
            </p:nvSpPr>
            <p:spPr>
              <a:xfrm>
                <a:off x="0" y="1"/>
                <a:ext cx="7223760" cy="1212670"/>
              </a:xfrm>
              <a:custGeom>
                <a:avLst/>
                <a:gdLst>
                  <a:gd name="connsiteX0" fmla="*/ 0 w 6553200"/>
                  <a:gd name="connsiteY0" fmla="*/ 0 h 1212577"/>
                  <a:gd name="connsiteX1" fmla="*/ 6553200 w 6553200"/>
                  <a:gd name="connsiteY1" fmla="*/ 0 h 1212577"/>
                  <a:gd name="connsiteX2" fmla="*/ 6553200 w 6553200"/>
                  <a:gd name="connsiteY2" fmla="*/ 1212577 h 1212577"/>
                  <a:gd name="connsiteX3" fmla="*/ 0 w 6553200"/>
                  <a:gd name="connsiteY3" fmla="*/ 1212577 h 1212577"/>
                  <a:gd name="connsiteX4" fmla="*/ 0 w 6553200"/>
                  <a:gd name="connsiteY4" fmla="*/ 0 h 1212577"/>
                  <a:gd name="connsiteX0" fmla="*/ 0 w 7223760"/>
                  <a:gd name="connsiteY0" fmla="*/ 0 h 1212577"/>
                  <a:gd name="connsiteX1" fmla="*/ 7223760 w 7223760"/>
                  <a:gd name="connsiteY1" fmla="*/ 0 h 1212577"/>
                  <a:gd name="connsiteX2" fmla="*/ 6553200 w 7223760"/>
                  <a:gd name="connsiteY2" fmla="*/ 1212577 h 1212577"/>
                  <a:gd name="connsiteX3" fmla="*/ 0 w 7223760"/>
                  <a:gd name="connsiteY3" fmla="*/ 1212577 h 1212577"/>
                  <a:gd name="connsiteX4" fmla="*/ 0 w 7223760"/>
                  <a:gd name="connsiteY4" fmla="*/ 0 h 1212577"/>
                  <a:gd name="connsiteX0" fmla="*/ 0 w 7223760"/>
                  <a:gd name="connsiteY0" fmla="*/ 0 h 1212577"/>
                  <a:gd name="connsiteX1" fmla="*/ 7223760 w 7223760"/>
                  <a:gd name="connsiteY1" fmla="*/ 0 h 1212577"/>
                  <a:gd name="connsiteX2" fmla="*/ 6553200 w 7223760"/>
                  <a:gd name="connsiteY2" fmla="*/ 1212577 h 1212577"/>
                  <a:gd name="connsiteX3" fmla="*/ 0 w 7223760"/>
                  <a:gd name="connsiteY3" fmla="*/ 1212577 h 1212577"/>
                  <a:gd name="connsiteX4" fmla="*/ 0 w 7223760"/>
                  <a:gd name="connsiteY4" fmla="*/ 0 h 1212577"/>
                  <a:gd name="connsiteX0" fmla="*/ 0 w 7223760"/>
                  <a:gd name="connsiteY0" fmla="*/ 0 h 1212670"/>
                  <a:gd name="connsiteX1" fmla="*/ 7223760 w 7223760"/>
                  <a:gd name="connsiteY1" fmla="*/ 0 h 1212670"/>
                  <a:gd name="connsiteX2" fmla="*/ 6553200 w 7223760"/>
                  <a:gd name="connsiteY2" fmla="*/ 1212577 h 1212670"/>
                  <a:gd name="connsiteX3" fmla="*/ 0 w 7223760"/>
                  <a:gd name="connsiteY3" fmla="*/ 1212577 h 1212670"/>
                  <a:gd name="connsiteX4" fmla="*/ 0 w 7223760"/>
                  <a:gd name="connsiteY4" fmla="*/ 0 h 1212670"/>
                  <a:gd name="connsiteX0" fmla="*/ 0 w 7223760"/>
                  <a:gd name="connsiteY0" fmla="*/ 0 h 1232989"/>
                  <a:gd name="connsiteX1" fmla="*/ 7223760 w 7223760"/>
                  <a:gd name="connsiteY1" fmla="*/ 0 h 1232989"/>
                  <a:gd name="connsiteX2" fmla="*/ 6197600 w 7223760"/>
                  <a:gd name="connsiteY2" fmla="*/ 1232897 h 1232989"/>
                  <a:gd name="connsiteX3" fmla="*/ 0 w 7223760"/>
                  <a:gd name="connsiteY3" fmla="*/ 1212577 h 1232989"/>
                  <a:gd name="connsiteX4" fmla="*/ 0 w 7223760"/>
                  <a:gd name="connsiteY4" fmla="*/ 0 h 1232989"/>
                  <a:gd name="connsiteX0" fmla="*/ 0 w 7223760"/>
                  <a:gd name="connsiteY0" fmla="*/ 0 h 1212670"/>
                  <a:gd name="connsiteX1" fmla="*/ 7223760 w 7223760"/>
                  <a:gd name="connsiteY1" fmla="*/ 0 h 1212670"/>
                  <a:gd name="connsiteX2" fmla="*/ 6014720 w 7223760"/>
                  <a:gd name="connsiteY2" fmla="*/ 1212577 h 1212670"/>
                  <a:gd name="connsiteX3" fmla="*/ 0 w 7223760"/>
                  <a:gd name="connsiteY3" fmla="*/ 1212577 h 1212670"/>
                  <a:gd name="connsiteX4" fmla="*/ 0 w 7223760"/>
                  <a:gd name="connsiteY4" fmla="*/ 0 h 121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3760" h="1212670">
                    <a:moveTo>
                      <a:pt x="0" y="0"/>
                    </a:moveTo>
                    <a:lnTo>
                      <a:pt x="7223760" y="0"/>
                    </a:lnTo>
                    <a:cubicBezTo>
                      <a:pt x="6858000" y="7952"/>
                      <a:pt x="6482080" y="1224945"/>
                      <a:pt x="6014720" y="1212577"/>
                    </a:cubicBezTo>
                    <a:lnTo>
                      <a:pt x="0" y="1212577"/>
                    </a:lnTo>
                    <a:lnTo>
                      <a:pt x="0" y="0"/>
                    </a:lnTo>
                    <a:close/>
                  </a:path>
                </a:pathLst>
              </a:custGeom>
              <a:solidFill>
                <a:srgbClr val="CE49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7">
                <a:extLst>
                  <a:ext uri="{FF2B5EF4-FFF2-40B4-BE49-F238E27FC236}">
                    <a16:creationId xmlns:a16="http://schemas.microsoft.com/office/drawing/2014/main" id="{3BA35D49-70A9-0999-849E-7FC6E13DECBC}"/>
                  </a:ext>
                </a:extLst>
              </p:cNvPr>
              <p:cNvSpPr/>
              <p:nvPr/>
            </p:nvSpPr>
            <p:spPr>
              <a:xfrm>
                <a:off x="55880" y="0"/>
                <a:ext cx="6837680" cy="1232989"/>
              </a:xfrm>
              <a:custGeom>
                <a:avLst/>
                <a:gdLst>
                  <a:gd name="connsiteX0" fmla="*/ 0 w 6553200"/>
                  <a:gd name="connsiteY0" fmla="*/ 0 h 1212577"/>
                  <a:gd name="connsiteX1" fmla="*/ 6553200 w 6553200"/>
                  <a:gd name="connsiteY1" fmla="*/ 0 h 1212577"/>
                  <a:gd name="connsiteX2" fmla="*/ 6553200 w 6553200"/>
                  <a:gd name="connsiteY2" fmla="*/ 1212577 h 1212577"/>
                  <a:gd name="connsiteX3" fmla="*/ 0 w 6553200"/>
                  <a:gd name="connsiteY3" fmla="*/ 1212577 h 1212577"/>
                  <a:gd name="connsiteX4" fmla="*/ 0 w 6553200"/>
                  <a:gd name="connsiteY4" fmla="*/ 0 h 1212577"/>
                  <a:gd name="connsiteX0" fmla="*/ 0 w 7223760"/>
                  <a:gd name="connsiteY0" fmla="*/ 0 h 1212577"/>
                  <a:gd name="connsiteX1" fmla="*/ 7223760 w 7223760"/>
                  <a:gd name="connsiteY1" fmla="*/ 0 h 1212577"/>
                  <a:gd name="connsiteX2" fmla="*/ 6553200 w 7223760"/>
                  <a:gd name="connsiteY2" fmla="*/ 1212577 h 1212577"/>
                  <a:gd name="connsiteX3" fmla="*/ 0 w 7223760"/>
                  <a:gd name="connsiteY3" fmla="*/ 1212577 h 1212577"/>
                  <a:gd name="connsiteX4" fmla="*/ 0 w 7223760"/>
                  <a:gd name="connsiteY4" fmla="*/ 0 h 1212577"/>
                  <a:gd name="connsiteX0" fmla="*/ 0 w 7223760"/>
                  <a:gd name="connsiteY0" fmla="*/ 0 h 1212577"/>
                  <a:gd name="connsiteX1" fmla="*/ 7223760 w 7223760"/>
                  <a:gd name="connsiteY1" fmla="*/ 0 h 1212577"/>
                  <a:gd name="connsiteX2" fmla="*/ 6553200 w 7223760"/>
                  <a:gd name="connsiteY2" fmla="*/ 1212577 h 1212577"/>
                  <a:gd name="connsiteX3" fmla="*/ 0 w 7223760"/>
                  <a:gd name="connsiteY3" fmla="*/ 1212577 h 1212577"/>
                  <a:gd name="connsiteX4" fmla="*/ 0 w 7223760"/>
                  <a:gd name="connsiteY4" fmla="*/ 0 h 1212577"/>
                  <a:gd name="connsiteX0" fmla="*/ 0 w 7223760"/>
                  <a:gd name="connsiteY0" fmla="*/ 0 h 1212670"/>
                  <a:gd name="connsiteX1" fmla="*/ 7223760 w 7223760"/>
                  <a:gd name="connsiteY1" fmla="*/ 0 h 1212670"/>
                  <a:gd name="connsiteX2" fmla="*/ 6553200 w 7223760"/>
                  <a:gd name="connsiteY2" fmla="*/ 1212577 h 1212670"/>
                  <a:gd name="connsiteX3" fmla="*/ 0 w 7223760"/>
                  <a:gd name="connsiteY3" fmla="*/ 1212577 h 1212670"/>
                  <a:gd name="connsiteX4" fmla="*/ 0 w 7223760"/>
                  <a:gd name="connsiteY4" fmla="*/ 0 h 1212670"/>
                  <a:gd name="connsiteX0" fmla="*/ 0 w 7223760"/>
                  <a:gd name="connsiteY0" fmla="*/ 0 h 1232989"/>
                  <a:gd name="connsiteX1" fmla="*/ 7223760 w 7223760"/>
                  <a:gd name="connsiteY1" fmla="*/ 0 h 1232989"/>
                  <a:gd name="connsiteX2" fmla="*/ 6197600 w 7223760"/>
                  <a:gd name="connsiteY2" fmla="*/ 1232897 h 1232989"/>
                  <a:gd name="connsiteX3" fmla="*/ 0 w 7223760"/>
                  <a:gd name="connsiteY3" fmla="*/ 1212577 h 1232989"/>
                  <a:gd name="connsiteX4" fmla="*/ 0 w 7223760"/>
                  <a:gd name="connsiteY4" fmla="*/ 0 h 123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3760" h="1232989">
                    <a:moveTo>
                      <a:pt x="0" y="0"/>
                    </a:moveTo>
                    <a:lnTo>
                      <a:pt x="7223760" y="0"/>
                    </a:lnTo>
                    <a:cubicBezTo>
                      <a:pt x="6858000" y="7952"/>
                      <a:pt x="6664960" y="1245265"/>
                      <a:pt x="6197600" y="1232897"/>
                    </a:cubicBezTo>
                    <a:lnTo>
                      <a:pt x="0" y="1212577"/>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7">
                <a:extLst>
                  <a:ext uri="{FF2B5EF4-FFF2-40B4-BE49-F238E27FC236}">
                    <a16:creationId xmlns:a16="http://schemas.microsoft.com/office/drawing/2014/main" id="{5BBDBAF7-54B9-C781-C7D6-4B0C0B8699BD}"/>
                  </a:ext>
                </a:extLst>
              </p:cNvPr>
              <p:cNvSpPr/>
              <p:nvPr/>
            </p:nvSpPr>
            <p:spPr>
              <a:xfrm>
                <a:off x="0" y="0"/>
                <a:ext cx="6837680" cy="1232989"/>
              </a:xfrm>
              <a:custGeom>
                <a:avLst/>
                <a:gdLst>
                  <a:gd name="connsiteX0" fmla="*/ 0 w 6553200"/>
                  <a:gd name="connsiteY0" fmla="*/ 0 h 1212577"/>
                  <a:gd name="connsiteX1" fmla="*/ 6553200 w 6553200"/>
                  <a:gd name="connsiteY1" fmla="*/ 0 h 1212577"/>
                  <a:gd name="connsiteX2" fmla="*/ 6553200 w 6553200"/>
                  <a:gd name="connsiteY2" fmla="*/ 1212577 h 1212577"/>
                  <a:gd name="connsiteX3" fmla="*/ 0 w 6553200"/>
                  <a:gd name="connsiteY3" fmla="*/ 1212577 h 1212577"/>
                  <a:gd name="connsiteX4" fmla="*/ 0 w 6553200"/>
                  <a:gd name="connsiteY4" fmla="*/ 0 h 1212577"/>
                  <a:gd name="connsiteX0" fmla="*/ 0 w 7223760"/>
                  <a:gd name="connsiteY0" fmla="*/ 0 h 1212577"/>
                  <a:gd name="connsiteX1" fmla="*/ 7223760 w 7223760"/>
                  <a:gd name="connsiteY1" fmla="*/ 0 h 1212577"/>
                  <a:gd name="connsiteX2" fmla="*/ 6553200 w 7223760"/>
                  <a:gd name="connsiteY2" fmla="*/ 1212577 h 1212577"/>
                  <a:gd name="connsiteX3" fmla="*/ 0 w 7223760"/>
                  <a:gd name="connsiteY3" fmla="*/ 1212577 h 1212577"/>
                  <a:gd name="connsiteX4" fmla="*/ 0 w 7223760"/>
                  <a:gd name="connsiteY4" fmla="*/ 0 h 1212577"/>
                  <a:gd name="connsiteX0" fmla="*/ 0 w 7223760"/>
                  <a:gd name="connsiteY0" fmla="*/ 0 h 1212577"/>
                  <a:gd name="connsiteX1" fmla="*/ 7223760 w 7223760"/>
                  <a:gd name="connsiteY1" fmla="*/ 0 h 1212577"/>
                  <a:gd name="connsiteX2" fmla="*/ 6553200 w 7223760"/>
                  <a:gd name="connsiteY2" fmla="*/ 1212577 h 1212577"/>
                  <a:gd name="connsiteX3" fmla="*/ 0 w 7223760"/>
                  <a:gd name="connsiteY3" fmla="*/ 1212577 h 1212577"/>
                  <a:gd name="connsiteX4" fmla="*/ 0 w 7223760"/>
                  <a:gd name="connsiteY4" fmla="*/ 0 h 1212577"/>
                  <a:gd name="connsiteX0" fmla="*/ 0 w 7223760"/>
                  <a:gd name="connsiteY0" fmla="*/ 0 h 1212670"/>
                  <a:gd name="connsiteX1" fmla="*/ 7223760 w 7223760"/>
                  <a:gd name="connsiteY1" fmla="*/ 0 h 1212670"/>
                  <a:gd name="connsiteX2" fmla="*/ 6553200 w 7223760"/>
                  <a:gd name="connsiteY2" fmla="*/ 1212577 h 1212670"/>
                  <a:gd name="connsiteX3" fmla="*/ 0 w 7223760"/>
                  <a:gd name="connsiteY3" fmla="*/ 1212577 h 1212670"/>
                  <a:gd name="connsiteX4" fmla="*/ 0 w 7223760"/>
                  <a:gd name="connsiteY4" fmla="*/ 0 h 1212670"/>
                  <a:gd name="connsiteX0" fmla="*/ 0 w 7223760"/>
                  <a:gd name="connsiteY0" fmla="*/ 0 h 1232989"/>
                  <a:gd name="connsiteX1" fmla="*/ 7223760 w 7223760"/>
                  <a:gd name="connsiteY1" fmla="*/ 0 h 1232989"/>
                  <a:gd name="connsiteX2" fmla="*/ 6197600 w 7223760"/>
                  <a:gd name="connsiteY2" fmla="*/ 1232897 h 1232989"/>
                  <a:gd name="connsiteX3" fmla="*/ 0 w 7223760"/>
                  <a:gd name="connsiteY3" fmla="*/ 1212577 h 1232989"/>
                  <a:gd name="connsiteX4" fmla="*/ 0 w 7223760"/>
                  <a:gd name="connsiteY4" fmla="*/ 0 h 123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3760" h="1232989">
                    <a:moveTo>
                      <a:pt x="0" y="0"/>
                    </a:moveTo>
                    <a:lnTo>
                      <a:pt x="7223760" y="0"/>
                    </a:lnTo>
                    <a:cubicBezTo>
                      <a:pt x="6858000" y="7952"/>
                      <a:pt x="6664960" y="1245265"/>
                      <a:pt x="6197600" y="1232897"/>
                    </a:cubicBezTo>
                    <a:lnTo>
                      <a:pt x="0" y="1212577"/>
                    </a:lnTo>
                    <a:lnTo>
                      <a:pt x="0" y="0"/>
                    </a:lnTo>
                    <a:close/>
                  </a:path>
                </a:pathLst>
              </a:custGeom>
              <a:solidFill>
                <a:srgbClr val="042C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72E97FF4-6068-D4AA-90E2-7FDD4B31BE43}"/>
                </a:ext>
              </a:extLst>
            </p:cNvPr>
            <p:cNvCxnSpPr>
              <a:cxnSpLocks/>
            </p:cNvCxnSpPr>
            <p:nvPr/>
          </p:nvCxnSpPr>
          <p:spPr>
            <a:xfrm>
              <a:off x="0" y="1200881"/>
              <a:ext cx="5709920" cy="0"/>
            </a:xfrm>
            <a:prstGeom prst="line">
              <a:avLst/>
            </a:prstGeom>
            <a:ln>
              <a:noFill/>
            </a:ln>
            <a:effectLst/>
          </p:spPr>
          <p:style>
            <a:lnRef idx="2">
              <a:schemeClr val="accent1"/>
            </a:lnRef>
            <a:fillRef idx="0">
              <a:schemeClr val="accent1"/>
            </a:fillRef>
            <a:effectRef idx="1">
              <a:schemeClr val="accent1"/>
            </a:effectRef>
            <a:fontRef idx="minor">
              <a:schemeClr val="tx1"/>
            </a:fontRef>
          </p:style>
        </p:cxnSp>
      </p:grpSp>
      <p:cxnSp>
        <p:nvCxnSpPr>
          <p:cNvPr id="17" name="Straight Connector 16">
            <a:extLst>
              <a:ext uri="{FF2B5EF4-FFF2-40B4-BE49-F238E27FC236}">
                <a16:creationId xmlns:a16="http://schemas.microsoft.com/office/drawing/2014/main" id="{55F99453-7AAF-8CCA-DA84-90470DA6AE43}"/>
              </a:ext>
            </a:extLst>
          </p:cNvPr>
          <p:cNvCxnSpPr>
            <a:cxnSpLocks/>
          </p:cNvCxnSpPr>
          <p:nvPr/>
        </p:nvCxnSpPr>
        <p:spPr>
          <a:xfrm>
            <a:off x="0" y="844871"/>
            <a:ext cx="8539644" cy="31937"/>
          </a:xfrm>
          <a:prstGeom prst="line">
            <a:avLst/>
          </a:prstGeom>
          <a:ln>
            <a:solidFill>
              <a:srgbClr val="CE4912"/>
            </a:solidFill>
          </a:ln>
        </p:spPr>
        <p:style>
          <a:lnRef idx="3">
            <a:schemeClr val="accent5"/>
          </a:lnRef>
          <a:fillRef idx="0">
            <a:schemeClr val="accent5"/>
          </a:fillRef>
          <a:effectRef idx="2">
            <a:schemeClr val="accent5"/>
          </a:effectRef>
          <a:fontRef idx="minor">
            <a:schemeClr val="tx1"/>
          </a:fontRef>
        </p:style>
      </p:cxnSp>
      <p:sp>
        <p:nvSpPr>
          <p:cNvPr id="19" name="Rectangle 18">
            <a:extLst>
              <a:ext uri="{FF2B5EF4-FFF2-40B4-BE49-F238E27FC236}">
                <a16:creationId xmlns:a16="http://schemas.microsoft.com/office/drawing/2014/main" id="{8B34A44E-1756-AD9C-220C-27F0B8F4314A}"/>
              </a:ext>
            </a:extLst>
          </p:cNvPr>
          <p:cNvSpPr/>
          <p:nvPr/>
        </p:nvSpPr>
        <p:spPr>
          <a:xfrm>
            <a:off x="0" y="6347206"/>
            <a:ext cx="9802368" cy="167961"/>
          </a:xfrm>
          <a:prstGeom prst="rect">
            <a:avLst/>
          </a:prstGeom>
          <a:solidFill>
            <a:srgbClr val="CE49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W"/>
          </a:p>
        </p:txBody>
      </p:sp>
    </p:spTree>
    <p:extLst>
      <p:ext uri="{BB962C8B-B14F-4D97-AF65-F5344CB8AC3E}">
        <p14:creationId xmlns:p14="http://schemas.microsoft.com/office/powerpoint/2010/main" val="2108258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950"/>
            <a:ext cx="9339490" cy="1251858"/>
          </a:xfrm>
        </p:spPr>
        <p:txBody>
          <a:bodyPr>
            <a:noAutofit/>
          </a:bodyPr>
          <a:lstStyle/>
          <a:p>
            <a:pPr algn="ctr"/>
            <a:r>
              <a:rPr lang="en-US" sz="3200" b="1" dirty="0">
                <a:solidFill>
                  <a:schemeClr val="bg1"/>
                </a:solidFill>
              </a:rPr>
              <a:t>TAKE CHARGE IN YOUR TIME: ANECDOTE OF A FAMILY CARE GIVER OF AN OLDER ADULT</a:t>
            </a:r>
            <a:r>
              <a:rPr lang="en-GB" sz="3200" b="1" dirty="0"/>
              <a:t/>
            </a:r>
            <a:br>
              <a:rPr lang="en-GB" sz="3200" b="1" dirty="0"/>
            </a:br>
            <a:endParaRPr lang="en-US" sz="3200" dirty="0"/>
          </a:p>
        </p:txBody>
      </p:sp>
      <p:sp>
        <p:nvSpPr>
          <p:cNvPr id="3" name="Content Placeholder 2"/>
          <p:cNvSpPr>
            <a:spLocks noGrp="1"/>
          </p:cNvSpPr>
          <p:nvPr>
            <p:ph idx="1"/>
          </p:nvPr>
        </p:nvSpPr>
        <p:spPr>
          <a:xfrm>
            <a:off x="760720" y="1282808"/>
            <a:ext cx="10515600" cy="4152219"/>
          </a:xfrm>
        </p:spPr>
        <p:txBody>
          <a:bodyPr/>
          <a:lstStyle/>
          <a:p>
            <a:pPr marL="0" indent="0" algn="ctr">
              <a:buNone/>
            </a:pPr>
            <a:endParaRPr lang="en-GB" dirty="0" smtClean="0"/>
          </a:p>
          <a:p>
            <a:pPr marL="0" indent="0" algn="ctr">
              <a:buNone/>
            </a:pPr>
            <a:r>
              <a:rPr lang="en-GB" dirty="0" smtClean="0"/>
              <a:t>Rebecca </a:t>
            </a:r>
            <a:r>
              <a:rPr lang="en-GB" dirty="0" err="1"/>
              <a:t>Nthogo</a:t>
            </a:r>
            <a:r>
              <a:rPr lang="en-GB" dirty="0"/>
              <a:t> Lekoko</a:t>
            </a:r>
          </a:p>
          <a:p>
            <a:pPr marL="0" indent="0" algn="ctr">
              <a:buNone/>
            </a:pPr>
            <a:r>
              <a:rPr lang="en-GB" dirty="0"/>
              <a:t>Defence Command and Staff College</a:t>
            </a:r>
          </a:p>
          <a:p>
            <a:pPr marL="0" indent="0" algn="ctr">
              <a:buNone/>
            </a:pPr>
            <a:r>
              <a:rPr lang="en-GB" dirty="0"/>
              <a:t>&amp;</a:t>
            </a:r>
          </a:p>
          <a:p>
            <a:pPr marL="0" indent="0" algn="ctr">
              <a:buNone/>
            </a:pPr>
            <a:r>
              <a:rPr lang="en-GB" dirty="0"/>
              <a:t>Ageless Inspirations Charitable Organization</a:t>
            </a:r>
          </a:p>
          <a:p>
            <a:pPr marL="0" indent="0" algn="ctr">
              <a:buNone/>
            </a:pPr>
            <a:r>
              <a:rPr lang="en-GB" dirty="0"/>
              <a:t>Phone: +267 72280881</a:t>
            </a:r>
          </a:p>
          <a:p>
            <a:pPr marL="0" indent="0" algn="ctr">
              <a:buNone/>
            </a:pPr>
            <a:r>
              <a:rPr lang="en-GB" dirty="0"/>
              <a:t>E-mail: lekokorn@gmail.com</a:t>
            </a:r>
            <a:endParaRPr lang="en-BW" dirty="0"/>
          </a:p>
        </p:txBody>
      </p:sp>
      <p:pic>
        <p:nvPicPr>
          <p:cNvPr id="4" name="Picture 3"/>
          <p:cNvPicPr>
            <a:picLocks noChangeAspect="1"/>
          </p:cNvPicPr>
          <p:nvPr/>
        </p:nvPicPr>
        <p:blipFill>
          <a:blip r:embed="rId2"/>
          <a:stretch>
            <a:fillRect/>
          </a:stretch>
        </p:blipFill>
        <p:spPr>
          <a:xfrm>
            <a:off x="0" y="1572986"/>
            <a:ext cx="2830286" cy="37783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490" y="1411729"/>
            <a:ext cx="2493281" cy="4436151"/>
          </a:xfrm>
          <a:prstGeom prst="rect">
            <a:avLst/>
          </a:prstGeom>
        </p:spPr>
      </p:pic>
    </p:spTree>
    <p:extLst>
      <p:ext uri="{BB962C8B-B14F-4D97-AF65-F5344CB8AC3E}">
        <p14:creationId xmlns:p14="http://schemas.microsoft.com/office/powerpoint/2010/main" val="2152431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58" y="0"/>
            <a:ext cx="10515600" cy="867728"/>
          </a:xfrm>
        </p:spPr>
        <p:txBody>
          <a:bodyPr>
            <a:normAutofit/>
          </a:bodyPr>
          <a:lstStyle/>
          <a:p>
            <a:pPr algn="ctr"/>
            <a:r>
              <a:rPr lang="en-GB" sz="3200" b="1" dirty="0" smtClean="0">
                <a:solidFill>
                  <a:schemeClr val="bg1">
                    <a:lumMod val="95000"/>
                  </a:schemeClr>
                </a:solidFill>
              </a:rPr>
              <a:t>Way Forward to </a:t>
            </a:r>
            <a:r>
              <a:rPr lang="en-GB" sz="3200" b="1" dirty="0">
                <a:solidFill>
                  <a:schemeClr val="bg1">
                    <a:lumMod val="95000"/>
                  </a:schemeClr>
                </a:solidFill>
              </a:rPr>
              <a:t>C</a:t>
            </a:r>
            <a:r>
              <a:rPr lang="en-GB" sz="3200" b="1" dirty="0" smtClean="0">
                <a:solidFill>
                  <a:schemeClr val="bg1">
                    <a:lumMod val="95000"/>
                  </a:schemeClr>
                </a:solidFill>
              </a:rPr>
              <a:t>are of Older </a:t>
            </a:r>
            <a:r>
              <a:rPr lang="en-GB" sz="3200" b="1" dirty="0">
                <a:solidFill>
                  <a:schemeClr val="bg1">
                    <a:lumMod val="95000"/>
                  </a:schemeClr>
                </a:solidFill>
              </a:rPr>
              <a:t>P</a:t>
            </a:r>
            <a:r>
              <a:rPr lang="en-GB" sz="3200" b="1" dirty="0" smtClean="0">
                <a:solidFill>
                  <a:schemeClr val="bg1">
                    <a:lumMod val="95000"/>
                  </a:schemeClr>
                </a:solidFill>
              </a:rPr>
              <a:t>ersons</a:t>
            </a:r>
            <a:endParaRPr lang="en-GB" sz="3200" b="1" dirty="0">
              <a:solidFill>
                <a:schemeClr val="bg1">
                  <a:lumMod val="95000"/>
                </a:schemeClr>
              </a:solidFill>
            </a:endParaRPr>
          </a:p>
        </p:txBody>
      </p:sp>
      <p:sp>
        <p:nvSpPr>
          <p:cNvPr id="3" name="Content Placeholder 2"/>
          <p:cNvSpPr>
            <a:spLocks noGrp="1"/>
          </p:cNvSpPr>
          <p:nvPr>
            <p:ph idx="1"/>
          </p:nvPr>
        </p:nvSpPr>
        <p:spPr>
          <a:xfrm>
            <a:off x="0" y="1281953"/>
            <a:ext cx="12057529" cy="4616824"/>
          </a:xfrm>
        </p:spPr>
        <p:txBody>
          <a:bodyPr>
            <a:normAutofit fontScale="92500" lnSpcReduction="20000"/>
          </a:bodyPr>
          <a:lstStyle/>
          <a:p>
            <a:pPr lvl="0">
              <a:lnSpc>
                <a:spcPct val="100000"/>
              </a:lnSpc>
              <a:spcBef>
                <a:spcPts val="0"/>
              </a:spcBef>
            </a:pPr>
            <a:r>
              <a:rPr lang="en-US" sz="3200" dirty="0"/>
              <a:t>Myths and stereotypes about older </a:t>
            </a:r>
            <a:r>
              <a:rPr lang="en-US" sz="3200" dirty="0" smtClean="0"/>
              <a:t>adults</a:t>
            </a:r>
          </a:p>
          <a:p>
            <a:pPr marL="0" lvl="0" indent="0">
              <a:lnSpc>
                <a:spcPct val="100000"/>
              </a:lnSpc>
              <a:spcBef>
                <a:spcPts val="0"/>
              </a:spcBef>
              <a:buNone/>
            </a:pPr>
            <a:endParaRPr lang="en-US" sz="3200" dirty="0" smtClean="0"/>
          </a:p>
          <a:p>
            <a:pPr>
              <a:lnSpc>
                <a:spcPct val="100000"/>
              </a:lnSpc>
              <a:spcBef>
                <a:spcPts val="0"/>
              </a:spcBef>
            </a:pPr>
            <a:r>
              <a:rPr lang="en-GB" sz="3200" dirty="0" smtClean="0"/>
              <a:t>National </a:t>
            </a:r>
            <a:r>
              <a:rPr lang="en-GB" sz="3200" dirty="0"/>
              <a:t>Development Plan 11 makes reference to the need for resilience </a:t>
            </a:r>
            <a:r>
              <a:rPr lang="en-GB" sz="3200" dirty="0" smtClean="0"/>
              <a:t>ageing </a:t>
            </a:r>
          </a:p>
          <a:p>
            <a:pPr marL="0" indent="0">
              <a:lnSpc>
                <a:spcPct val="100000"/>
              </a:lnSpc>
              <a:spcBef>
                <a:spcPts val="0"/>
              </a:spcBef>
              <a:buNone/>
            </a:pPr>
            <a:endParaRPr lang="en-GB" sz="3200" dirty="0" smtClean="0"/>
          </a:p>
          <a:p>
            <a:pPr>
              <a:lnSpc>
                <a:spcPct val="100000"/>
              </a:lnSpc>
              <a:spcBef>
                <a:spcPts val="0"/>
              </a:spcBef>
            </a:pPr>
            <a:r>
              <a:rPr lang="en-GB" sz="3200" dirty="0" smtClean="0"/>
              <a:t>Botswana </a:t>
            </a:r>
            <a:r>
              <a:rPr lang="en-GB" sz="3200" dirty="0"/>
              <a:t>Long Term Vision 2016 -</a:t>
            </a:r>
            <a:r>
              <a:rPr lang="en-GB" sz="3200" dirty="0" smtClean="0"/>
              <a:t> </a:t>
            </a:r>
            <a:r>
              <a:rPr lang="en-GB" sz="3200" dirty="0"/>
              <a:t>no-one should be discriminated on any basis, be it gender, age, ethnicity, or any </a:t>
            </a:r>
            <a:r>
              <a:rPr lang="en-GB" sz="3200" dirty="0" smtClean="0"/>
              <a:t>background</a:t>
            </a:r>
          </a:p>
          <a:p>
            <a:pPr marL="0" indent="0">
              <a:lnSpc>
                <a:spcPct val="100000"/>
              </a:lnSpc>
              <a:spcBef>
                <a:spcPts val="0"/>
              </a:spcBef>
              <a:buNone/>
            </a:pPr>
            <a:endParaRPr lang="en-GB" sz="3200" dirty="0" smtClean="0"/>
          </a:p>
          <a:p>
            <a:pPr>
              <a:lnSpc>
                <a:spcPct val="100000"/>
              </a:lnSpc>
              <a:spcBef>
                <a:spcPts val="0"/>
              </a:spcBef>
            </a:pPr>
            <a:r>
              <a:rPr lang="en-GB" sz="3200" dirty="0" smtClean="0"/>
              <a:t>Long </a:t>
            </a:r>
            <a:r>
              <a:rPr lang="en-GB" sz="3200" dirty="0"/>
              <a:t>T</a:t>
            </a:r>
            <a:r>
              <a:rPr lang="en-GB" sz="3200" dirty="0" smtClean="0"/>
              <a:t>erm </a:t>
            </a:r>
            <a:r>
              <a:rPr lang="en-GB" sz="3200" dirty="0"/>
              <a:t>Vision 2036 reiterated the non-discriminatory virtue and </a:t>
            </a:r>
            <a:r>
              <a:rPr lang="en-GB" sz="3200" dirty="0" smtClean="0"/>
              <a:t>maps an </a:t>
            </a:r>
            <a:r>
              <a:rPr lang="en-GB" sz="3200" dirty="0"/>
              <a:t>inclusive development path in which every Motswana will be empowered to meaningfully participate in the development of the country</a:t>
            </a:r>
            <a:r>
              <a:rPr lang="en-GB" sz="3200" dirty="0" smtClean="0"/>
              <a:t>.</a:t>
            </a:r>
            <a:endParaRPr lang="en-GB" sz="3200" dirty="0"/>
          </a:p>
          <a:p>
            <a:pPr marL="0" indent="0">
              <a:buNone/>
            </a:pPr>
            <a:endParaRPr lang="en-US" dirty="0"/>
          </a:p>
          <a:p>
            <a:endParaRPr lang="en-GB" dirty="0"/>
          </a:p>
        </p:txBody>
      </p:sp>
    </p:spTree>
    <p:extLst>
      <p:ext uri="{BB962C8B-B14F-4D97-AF65-F5344CB8AC3E}">
        <p14:creationId xmlns:p14="http://schemas.microsoft.com/office/powerpoint/2010/main" val="411358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26" y="0"/>
            <a:ext cx="10515600" cy="867728"/>
          </a:xfrm>
        </p:spPr>
        <p:txBody>
          <a:bodyPr/>
          <a:lstStyle/>
          <a:p>
            <a:pPr algn="ctr"/>
            <a:r>
              <a:rPr lang="en-GB" b="1" dirty="0" smtClean="0">
                <a:solidFill>
                  <a:schemeClr val="bg1"/>
                </a:solidFill>
              </a:rPr>
              <a:t>Conclude</a:t>
            </a:r>
            <a:endParaRPr lang="en-GB" b="1" dirty="0">
              <a:solidFill>
                <a:schemeClr val="bg1"/>
              </a:solidFill>
            </a:endParaRPr>
          </a:p>
        </p:txBody>
      </p:sp>
      <p:pic>
        <p:nvPicPr>
          <p:cNvPr id="2051" name="Picture 3" descr="Question mark icon in comic style. Discussion speech bubble vector cartoon illustration pictogram. Question business concept splash effec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909126" y="2827467"/>
            <a:ext cx="2235200" cy="1225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2590800" y="19597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p:cNvSpPr>
            <a:spLocks noChangeArrowheads="1"/>
          </p:cNvSpPr>
          <p:nvPr/>
        </p:nvSpPr>
        <p:spPr bwMode="auto">
          <a:xfrm>
            <a:off x="2590800" y="241693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a:spLocks noChangeArrowheads="1"/>
          </p:cNvSpPr>
          <p:nvPr/>
        </p:nvSpPr>
        <p:spPr bwMode="auto">
          <a:xfrm>
            <a:off x="2590800" y="36424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22058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61009"/>
            <a:ext cx="10515600" cy="867728"/>
          </a:xfrm>
        </p:spPr>
        <p:txBody>
          <a:bodyPr>
            <a:normAutofit/>
          </a:bodyPr>
          <a:lstStyle/>
          <a:p>
            <a:r>
              <a:rPr lang="en-GB" sz="3200" b="1" dirty="0" smtClean="0">
                <a:solidFill>
                  <a:schemeClr val="bg1"/>
                </a:solidFill>
              </a:rPr>
              <a:t>Older Persons in Botswana: General Characteristics</a:t>
            </a:r>
            <a:endParaRPr lang="en-GB" sz="3200" b="1" dirty="0">
              <a:solidFill>
                <a:schemeClr val="bg1"/>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0979" y="1011049"/>
            <a:ext cx="5111021" cy="3836988"/>
          </a:xfrm>
          <a:prstGeom prst="rect">
            <a:avLst/>
          </a:prstGeom>
          <a:noFill/>
          <a:ln>
            <a:noFill/>
          </a:ln>
        </p:spPr>
      </p:pic>
      <p:sp>
        <p:nvSpPr>
          <p:cNvPr id="5" name="TextBox 4"/>
          <p:cNvSpPr txBox="1"/>
          <p:nvPr/>
        </p:nvSpPr>
        <p:spPr>
          <a:xfrm>
            <a:off x="0" y="806719"/>
            <a:ext cx="5965371" cy="2400657"/>
          </a:xfrm>
          <a:prstGeom prst="rect">
            <a:avLst/>
          </a:prstGeom>
          <a:noFill/>
        </p:spPr>
        <p:txBody>
          <a:bodyPr wrap="square" rtlCol="0">
            <a:spAutoFit/>
          </a:bodyPr>
          <a:lstStyle/>
          <a:p>
            <a:r>
              <a:rPr lang="en-GB" sz="2800" dirty="0" smtClean="0"/>
              <a:t>The population of older is projected to be 20</a:t>
            </a:r>
            <a:r>
              <a:rPr lang="en-GB" sz="2800" dirty="0"/>
              <a:t>% </a:t>
            </a:r>
            <a:r>
              <a:rPr lang="en-GB" sz="2800" dirty="0" smtClean="0"/>
              <a:t>of the total population of Botswana in 2050</a:t>
            </a:r>
            <a:r>
              <a:rPr lang="en-GB" sz="2800" dirty="0"/>
              <a:t>, </a:t>
            </a:r>
            <a:r>
              <a:rPr lang="en-GB" sz="2800" dirty="0" smtClean="0"/>
              <a:t>(</a:t>
            </a:r>
            <a:r>
              <a:rPr lang="en-GB" sz="2800" dirty="0"/>
              <a:t>National Census 2011). </a:t>
            </a:r>
            <a:endParaRPr lang="en-GB" sz="2800" dirty="0" smtClean="0"/>
          </a:p>
          <a:p>
            <a:endParaRPr lang="en-GB" sz="2000" dirty="0" smtClean="0"/>
          </a:p>
          <a:p>
            <a:endParaRPr lang="en-US" dirty="0"/>
          </a:p>
        </p:txBody>
      </p:sp>
      <p:sp>
        <p:nvSpPr>
          <p:cNvPr id="6" name="TextBox 5"/>
          <p:cNvSpPr txBox="1"/>
          <p:nvPr/>
        </p:nvSpPr>
        <p:spPr>
          <a:xfrm>
            <a:off x="0" y="3207376"/>
            <a:ext cx="9726706" cy="2492990"/>
          </a:xfrm>
          <a:prstGeom prst="rect">
            <a:avLst/>
          </a:prstGeom>
          <a:noFill/>
        </p:spPr>
        <p:txBody>
          <a:bodyPr wrap="square" rtlCol="0">
            <a:spAutoFit/>
          </a:bodyPr>
          <a:lstStyle/>
          <a:p>
            <a:r>
              <a:rPr lang="en-GB" sz="2800" dirty="0"/>
              <a:t>There are gaps in their care as revealed by the rapid situational analysis of older adults' health conducted in 2019 by the Ministry of Health and supported by WHO</a:t>
            </a:r>
            <a:r>
              <a:rPr lang="en-GB" sz="2400" dirty="0"/>
              <a:t>.  (</a:t>
            </a:r>
            <a:r>
              <a:rPr lang="en-GB" sz="2400" dirty="0" smtClean="0"/>
              <a:t>WHO, 2022)</a:t>
            </a:r>
          </a:p>
          <a:p>
            <a:endParaRPr lang="en-GB" sz="2400" dirty="0" smtClean="0"/>
          </a:p>
          <a:p>
            <a:r>
              <a:rPr lang="en-GB" sz="2400" dirty="0" smtClean="0"/>
              <a:t>https</a:t>
            </a:r>
            <a:r>
              <a:rPr lang="en-GB" sz="2400" dirty="0"/>
              <a:t>://</a:t>
            </a:r>
            <a:r>
              <a:rPr lang="en-GB" sz="2400" dirty="0" smtClean="0"/>
              <a:t>www.afro.who.int/countries/botswana/news/botswana-be-better-place-grow-old</a:t>
            </a:r>
            <a:endParaRPr lang="en-US" sz="2400" dirty="0"/>
          </a:p>
        </p:txBody>
      </p:sp>
    </p:spTree>
    <p:extLst>
      <p:ext uri="{BB962C8B-B14F-4D97-AF65-F5344CB8AC3E}">
        <p14:creationId xmlns:p14="http://schemas.microsoft.com/office/powerpoint/2010/main" val="3545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389"/>
            <a:ext cx="9188824" cy="439782"/>
          </a:xfrm>
        </p:spPr>
        <p:txBody>
          <a:bodyPr>
            <a:noAutofit/>
          </a:bodyPr>
          <a:lstStyle/>
          <a:p>
            <a:r>
              <a:rPr lang="en-GB" sz="3200" b="1" dirty="0" smtClean="0">
                <a:solidFill>
                  <a:schemeClr val="bg1"/>
                </a:solidFill>
              </a:rPr>
              <a:t>Older Persons among vulnerable groups in Botswana</a:t>
            </a:r>
            <a:endParaRPr lang="en-US" sz="3200" b="1" dirty="0">
              <a:solidFill>
                <a:schemeClr val="bg1"/>
              </a:solidFill>
            </a:endParaRPr>
          </a:p>
        </p:txBody>
      </p:sp>
      <p:sp>
        <p:nvSpPr>
          <p:cNvPr id="3" name="Content Placeholder 2"/>
          <p:cNvSpPr>
            <a:spLocks noGrp="1"/>
          </p:cNvSpPr>
          <p:nvPr>
            <p:ph idx="1"/>
          </p:nvPr>
        </p:nvSpPr>
        <p:spPr>
          <a:xfrm>
            <a:off x="108857" y="1730829"/>
            <a:ext cx="11898086" cy="4191000"/>
          </a:xfrm>
        </p:spPr>
        <p:txBody>
          <a:bodyPr/>
          <a:lstStyle/>
          <a:p>
            <a:pPr marL="0" lvl="0" indent="0">
              <a:buNone/>
            </a:pPr>
            <a:r>
              <a:rPr lang="en-US" sz="3200" dirty="0" smtClean="0"/>
              <a:t>Vulnerable </a:t>
            </a:r>
            <a:r>
              <a:rPr lang="en-US" sz="3200" dirty="0"/>
              <a:t>sections of the population in Botswana “include the elderly and people with disabilities, orphans and vulnerable children (OVC), people who suffer combinations of health and nutritional threats including HIV and tuberculosis, poor pregnant and lactating women and their infant children, and those who depend on marginal agricultural livelihoods subject to unreliable rainfall and veterinary hazards”(Regional Hunger and Vulnerability </a:t>
            </a:r>
            <a:r>
              <a:rPr lang="en-US" sz="3200" dirty="0" err="1"/>
              <a:t>Programme</a:t>
            </a:r>
            <a:r>
              <a:rPr lang="en-US" sz="3200" dirty="0"/>
              <a:t>, 2011)</a:t>
            </a:r>
            <a:endParaRPr lang="en-GB" sz="3200" dirty="0"/>
          </a:p>
          <a:p>
            <a:endParaRPr lang="en-US" dirty="0"/>
          </a:p>
        </p:txBody>
      </p:sp>
    </p:spTree>
    <p:extLst>
      <p:ext uri="{BB962C8B-B14F-4D97-AF65-F5344CB8AC3E}">
        <p14:creationId xmlns:p14="http://schemas.microsoft.com/office/powerpoint/2010/main" val="145102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61" y="94293"/>
            <a:ext cx="10515600" cy="643483"/>
          </a:xfrm>
        </p:spPr>
        <p:txBody>
          <a:bodyPr>
            <a:normAutofit fontScale="90000"/>
          </a:bodyPr>
          <a:lstStyle/>
          <a:p>
            <a:r>
              <a:rPr lang="en-GB" b="1" dirty="0" smtClean="0">
                <a:solidFill>
                  <a:schemeClr val="bg1"/>
                </a:solidFill>
              </a:rPr>
              <a:t>Older Persons’ Vulnerabilities  </a:t>
            </a:r>
            <a:endParaRPr lang="en-US" b="1" dirty="0">
              <a:solidFill>
                <a:schemeClr val="bg1"/>
              </a:solidFill>
            </a:endParaRPr>
          </a:p>
        </p:txBody>
      </p:sp>
      <p:sp>
        <p:nvSpPr>
          <p:cNvPr id="3" name="Content Placeholder 2"/>
          <p:cNvSpPr>
            <a:spLocks noGrp="1"/>
          </p:cNvSpPr>
          <p:nvPr>
            <p:ph idx="1"/>
          </p:nvPr>
        </p:nvSpPr>
        <p:spPr>
          <a:xfrm>
            <a:off x="89648" y="1066801"/>
            <a:ext cx="8892987" cy="5334000"/>
          </a:xfrm>
        </p:spPr>
        <p:txBody>
          <a:bodyPr>
            <a:normAutofit fontScale="55000" lnSpcReduction="20000"/>
          </a:bodyPr>
          <a:lstStyle/>
          <a:p>
            <a:pPr>
              <a:lnSpc>
                <a:spcPct val="170000"/>
              </a:lnSpc>
              <a:spcBef>
                <a:spcPts val="0"/>
              </a:spcBef>
            </a:pPr>
            <a:r>
              <a:rPr lang="en-GB" sz="3800" dirty="0" smtClean="0"/>
              <a:t>Lack </a:t>
            </a:r>
            <a:r>
              <a:rPr lang="en-GB" sz="3800" dirty="0"/>
              <a:t>of policy specifically addressing older peoples’ </a:t>
            </a:r>
            <a:r>
              <a:rPr lang="en-GB" sz="3800" dirty="0" smtClean="0"/>
              <a:t>issues</a:t>
            </a:r>
            <a:endParaRPr lang="en-GB" sz="3800" dirty="0"/>
          </a:p>
          <a:p>
            <a:pPr>
              <a:lnSpc>
                <a:spcPct val="170000"/>
              </a:lnSpc>
              <a:spcBef>
                <a:spcPts val="0"/>
              </a:spcBef>
            </a:pPr>
            <a:r>
              <a:rPr lang="en-GB" sz="3800" dirty="0"/>
              <a:t>N</a:t>
            </a:r>
            <a:r>
              <a:rPr lang="en-GB" sz="3800" dirty="0" smtClean="0"/>
              <a:t>o </a:t>
            </a:r>
            <a:r>
              <a:rPr lang="en-GB" sz="3800" dirty="0"/>
              <a:t>specific law to protect the rights of older </a:t>
            </a:r>
            <a:r>
              <a:rPr lang="en-GB" sz="3800" dirty="0" smtClean="0"/>
              <a:t>adults</a:t>
            </a:r>
            <a:endParaRPr lang="en-GB" sz="3800" dirty="0"/>
          </a:p>
          <a:p>
            <a:pPr>
              <a:lnSpc>
                <a:spcPct val="170000"/>
              </a:lnSpc>
              <a:spcBef>
                <a:spcPts val="0"/>
              </a:spcBef>
            </a:pPr>
            <a:r>
              <a:rPr lang="en-GB" sz="3800" dirty="0"/>
              <a:t>H</a:t>
            </a:r>
            <a:r>
              <a:rPr lang="en-GB" sz="3800" dirty="0" smtClean="0"/>
              <a:t>ealth </a:t>
            </a:r>
            <a:r>
              <a:rPr lang="en-GB" sz="3800" dirty="0"/>
              <a:t>systems are not aligned with the needs of older </a:t>
            </a:r>
            <a:r>
              <a:rPr lang="en-GB" sz="3800" dirty="0" smtClean="0"/>
              <a:t>adults</a:t>
            </a:r>
            <a:endParaRPr lang="en-GB" sz="3800" dirty="0"/>
          </a:p>
          <a:p>
            <a:pPr>
              <a:lnSpc>
                <a:spcPct val="170000"/>
              </a:lnSpc>
              <a:spcBef>
                <a:spcPts val="0"/>
              </a:spcBef>
            </a:pPr>
            <a:r>
              <a:rPr lang="en-GB" sz="3800" dirty="0"/>
              <a:t>H</a:t>
            </a:r>
            <a:r>
              <a:rPr lang="en-GB" sz="3800" dirty="0" smtClean="0"/>
              <a:t>ealth </a:t>
            </a:r>
            <a:r>
              <a:rPr lang="en-GB" sz="3800" dirty="0"/>
              <a:t>care system is integrative in nature but does not have data disaggregated enough for the health status of older adults to be </a:t>
            </a:r>
            <a:r>
              <a:rPr lang="en-GB" sz="3800" dirty="0" smtClean="0"/>
              <a:t>monitored</a:t>
            </a:r>
            <a:endParaRPr lang="en-GB" sz="3800" dirty="0"/>
          </a:p>
          <a:p>
            <a:pPr>
              <a:lnSpc>
                <a:spcPct val="170000"/>
              </a:lnSpc>
              <a:spcBef>
                <a:spcPts val="0"/>
              </a:spcBef>
            </a:pPr>
            <a:r>
              <a:rPr lang="en-GB" sz="3800" dirty="0" smtClean="0"/>
              <a:t>Frequent </a:t>
            </a:r>
            <a:r>
              <a:rPr lang="en-GB" sz="3800" dirty="0"/>
              <a:t>loss of memory identified, significant impairment and disabilities among this population </a:t>
            </a:r>
            <a:endParaRPr lang="en-GB" sz="3800" dirty="0" smtClean="0"/>
          </a:p>
          <a:p>
            <a:pPr>
              <a:lnSpc>
                <a:spcPct val="170000"/>
              </a:lnSpc>
              <a:spcBef>
                <a:spcPts val="0"/>
              </a:spcBef>
            </a:pPr>
            <a:r>
              <a:rPr lang="en-GB" sz="3800" dirty="0" smtClean="0"/>
              <a:t>High </a:t>
            </a:r>
            <a:r>
              <a:rPr lang="en-GB" sz="3800" dirty="0"/>
              <a:t>poverty </a:t>
            </a:r>
            <a:r>
              <a:rPr lang="en-GB" sz="3800" dirty="0" smtClean="0"/>
              <a:t>level: only </a:t>
            </a:r>
            <a:r>
              <a:rPr lang="en-GB" sz="3800" dirty="0"/>
              <a:t>9% above the poverty datum </a:t>
            </a:r>
            <a:r>
              <a:rPr lang="en-GB" sz="3800" dirty="0" smtClean="0"/>
              <a:t>line</a:t>
            </a:r>
            <a:endParaRPr lang="en-GB" sz="3800" dirty="0"/>
          </a:p>
          <a:p>
            <a:pPr>
              <a:lnSpc>
                <a:spcPct val="170000"/>
              </a:lnSpc>
              <a:spcBef>
                <a:spcPts val="0"/>
              </a:spcBef>
            </a:pPr>
            <a:r>
              <a:rPr lang="en-GB" sz="3800" dirty="0" smtClean="0"/>
              <a:t>Victims </a:t>
            </a:r>
            <a:r>
              <a:rPr lang="en-GB" sz="3800" dirty="0"/>
              <a:t>of allegations of </a:t>
            </a:r>
            <a:r>
              <a:rPr lang="en-GB" sz="3800" dirty="0" smtClean="0"/>
              <a:t>witchcraft</a:t>
            </a:r>
            <a:endParaRPr lang="en-GB" sz="3800" dirty="0"/>
          </a:p>
          <a:p>
            <a:pPr>
              <a:lnSpc>
                <a:spcPct val="170000"/>
              </a:lnSpc>
              <a:spcBef>
                <a:spcPts val="0"/>
              </a:spcBef>
            </a:pPr>
            <a:r>
              <a:rPr lang="en-GB" sz="3800" dirty="0"/>
              <a:t>U</a:t>
            </a:r>
            <a:r>
              <a:rPr lang="en-GB" sz="3800" dirty="0" smtClean="0"/>
              <a:t>nhealthy </a:t>
            </a:r>
            <a:r>
              <a:rPr lang="en-GB" sz="3800" dirty="0"/>
              <a:t>eating </a:t>
            </a:r>
            <a:r>
              <a:rPr lang="en-GB" sz="3800" dirty="0" smtClean="0"/>
              <a:t>habits (WHO 2022).</a:t>
            </a:r>
            <a:endParaRPr lang="en-GB" sz="3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749888"/>
            <a:ext cx="2804987" cy="288659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44000" y="3766458"/>
            <a:ext cx="2804987" cy="2481941"/>
          </a:xfrm>
          <a:prstGeom prst="rect">
            <a:avLst/>
          </a:prstGeom>
        </p:spPr>
      </p:pic>
    </p:spTree>
    <p:extLst>
      <p:ext uri="{BB962C8B-B14F-4D97-AF65-F5344CB8AC3E}">
        <p14:creationId xmlns:p14="http://schemas.microsoft.com/office/powerpoint/2010/main" val="22477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9859" cy="867728"/>
          </a:xfrm>
        </p:spPr>
        <p:txBody>
          <a:bodyPr>
            <a:normAutofit fontScale="90000"/>
          </a:bodyPr>
          <a:lstStyle/>
          <a:p>
            <a:pPr algn="ct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Disaggregated </a:t>
            </a:r>
            <a:r>
              <a:rPr lang="en-US" sz="3600" b="1" dirty="0">
                <a:solidFill>
                  <a:schemeClr val="bg1"/>
                </a:solidFill>
              </a:rPr>
              <a:t>D</a:t>
            </a:r>
            <a:r>
              <a:rPr lang="en-US" sz="3600" b="1" dirty="0" smtClean="0">
                <a:solidFill>
                  <a:schemeClr val="bg1"/>
                </a:solidFill>
              </a:rPr>
              <a:t>ata </a:t>
            </a:r>
            <a:r>
              <a:rPr lang="en-US" sz="3600" b="1" dirty="0">
                <a:solidFill>
                  <a:schemeClr val="bg1"/>
                </a:solidFill>
              </a:rPr>
              <a:t>on </a:t>
            </a:r>
            <a:r>
              <a:rPr lang="en-US" sz="3600" b="1" dirty="0" smtClean="0">
                <a:solidFill>
                  <a:schemeClr val="bg1"/>
                </a:solidFill>
              </a:rPr>
              <a:t>Socio-Economic </a:t>
            </a:r>
            <a:r>
              <a:rPr lang="en-US" sz="3600" b="1" dirty="0">
                <a:solidFill>
                  <a:schemeClr val="bg1"/>
                </a:solidFill>
              </a:rPr>
              <a:t>S</a:t>
            </a:r>
            <a:r>
              <a:rPr lang="en-US" sz="3600" b="1" dirty="0" smtClean="0">
                <a:solidFill>
                  <a:schemeClr val="bg1"/>
                </a:solidFill>
              </a:rPr>
              <a:t>tatus </a:t>
            </a:r>
            <a:br>
              <a:rPr lang="en-US" sz="3600" b="1" dirty="0" smtClean="0">
                <a:solidFill>
                  <a:schemeClr val="bg1"/>
                </a:solidFill>
              </a:rPr>
            </a:br>
            <a:r>
              <a:rPr lang="en-US" sz="3600" b="1" dirty="0" smtClean="0">
                <a:solidFill>
                  <a:schemeClr val="bg1"/>
                </a:solidFill>
              </a:rPr>
              <a:t>of </a:t>
            </a:r>
            <a:r>
              <a:rPr lang="en-US" sz="3600" b="1" dirty="0">
                <a:solidFill>
                  <a:schemeClr val="bg1"/>
                </a:solidFill>
              </a:rPr>
              <a:t>O</a:t>
            </a:r>
            <a:r>
              <a:rPr lang="en-US" sz="3600" b="1" dirty="0" smtClean="0">
                <a:solidFill>
                  <a:schemeClr val="bg1"/>
                </a:solidFill>
              </a:rPr>
              <a:t>lder persons</a:t>
            </a:r>
            <a:r>
              <a:rPr lang="en-GB" b="1" dirty="0">
                <a:solidFill>
                  <a:schemeClr val="bg1"/>
                </a:solidFill>
              </a:rPr>
              <a:t/>
            </a:r>
            <a:br>
              <a:rPr lang="en-GB" b="1" dirty="0">
                <a:solidFill>
                  <a:schemeClr val="bg1"/>
                </a:solidFill>
              </a:rPr>
            </a:br>
            <a:endParaRPr lang="en-GB"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0007758"/>
              </p:ext>
            </p:extLst>
          </p:nvPr>
        </p:nvGraphicFramePr>
        <p:xfrm>
          <a:off x="134470" y="1029093"/>
          <a:ext cx="11976848" cy="5499006"/>
        </p:xfrm>
        <a:graphic>
          <a:graphicData uri="http://schemas.openxmlformats.org/drawingml/2006/table">
            <a:tbl>
              <a:tblPr firstRow="1" firstCol="1" bandRow="1">
                <a:tableStyleId>{5C22544A-7EE6-4342-B048-85BDC9FD1C3A}</a:tableStyleId>
              </a:tblPr>
              <a:tblGrid>
                <a:gridCol w="11976848">
                  <a:extLst>
                    <a:ext uri="{9D8B030D-6E8A-4147-A177-3AD203B41FA5}">
                      <a16:colId xmlns:a16="http://schemas.microsoft.com/office/drawing/2014/main" val="975702024"/>
                    </a:ext>
                  </a:extLst>
                </a:gridCol>
              </a:tblGrid>
              <a:tr h="5499006">
                <a:tc>
                  <a:txBody>
                    <a:bodyPr/>
                    <a:lstStyle/>
                    <a:p>
                      <a:pPr>
                        <a:lnSpc>
                          <a:spcPct val="150000"/>
                        </a:lnSpc>
                        <a:spcAft>
                          <a:spcPts val="0"/>
                        </a:spcAft>
                      </a:pPr>
                      <a:r>
                        <a:rPr lang="en-US" sz="2400" dirty="0" smtClean="0">
                          <a:solidFill>
                            <a:schemeClr val="tx1"/>
                          </a:solidFill>
                          <a:effectLst/>
                          <a:latin typeface="+mj-lt"/>
                        </a:rPr>
                        <a:t>A </a:t>
                      </a:r>
                      <a:r>
                        <a:rPr lang="en-US" sz="2400" dirty="0">
                          <a:solidFill>
                            <a:schemeClr val="tx1"/>
                          </a:solidFill>
                          <a:effectLst/>
                          <a:latin typeface="+mj-lt"/>
                        </a:rPr>
                        <a:t>number of studies have been done and below are </a:t>
                      </a:r>
                      <a:r>
                        <a:rPr lang="en-US" sz="2400" dirty="0" smtClean="0">
                          <a:solidFill>
                            <a:schemeClr val="tx1"/>
                          </a:solidFill>
                          <a:effectLst/>
                          <a:latin typeface="+mj-lt"/>
                        </a:rPr>
                        <a:t>examples</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a:solidFill>
                            <a:schemeClr val="tx1"/>
                          </a:solidFill>
                          <a:effectLst/>
                          <a:latin typeface="+mj-lt"/>
                        </a:rPr>
                        <a:t>Number of Older Adults by Age Groups: Statistics Botswana 2014</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a:solidFill>
                            <a:schemeClr val="tx1"/>
                          </a:solidFill>
                          <a:effectLst/>
                          <a:latin typeface="+mj-lt"/>
                        </a:rPr>
                        <a:t>Percentage age distribution by gender and type of residence: Statistics Botswana (2014).</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smtClean="0">
                          <a:solidFill>
                            <a:schemeClr val="tx1"/>
                          </a:solidFill>
                          <a:effectLst/>
                          <a:latin typeface="+mj-lt"/>
                        </a:rPr>
                        <a:t>Educational </a:t>
                      </a:r>
                      <a:r>
                        <a:rPr lang="en-US" sz="2400" dirty="0">
                          <a:solidFill>
                            <a:schemeClr val="tx1"/>
                          </a:solidFill>
                          <a:effectLst/>
                          <a:latin typeface="+mj-lt"/>
                        </a:rPr>
                        <a:t>attainments of older adults: Census 2011 &amp; 2019</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a:solidFill>
                            <a:schemeClr val="tx1"/>
                          </a:solidFill>
                          <a:effectLst/>
                          <a:latin typeface="+mj-lt"/>
                        </a:rPr>
                        <a:t>Older Adult share of wealth status by marital status</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smtClean="0">
                          <a:solidFill>
                            <a:schemeClr val="tx1"/>
                          </a:solidFill>
                          <a:effectLst/>
                          <a:latin typeface="+mj-lt"/>
                        </a:rPr>
                        <a:t>Older </a:t>
                      </a:r>
                      <a:r>
                        <a:rPr lang="en-US" sz="2400" dirty="0">
                          <a:solidFill>
                            <a:schemeClr val="tx1"/>
                          </a:solidFill>
                          <a:effectLst/>
                          <a:latin typeface="+mj-lt"/>
                        </a:rPr>
                        <a:t>adult living arrangement by Residence: Census 2011 and 2019</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a:solidFill>
                            <a:schemeClr val="tx1"/>
                          </a:solidFill>
                          <a:effectLst/>
                          <a:latin typeface="+mj-lt"/>
                        </a:rPr>
                        <a:t>Older adult’s relationship with helper: 2019 Survey</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smtClean="0">
                          <a:solidFill>
                            <a:schemeClr val="tx1"/>
                          </a:solidFill>
                          <a:effectLst/>
                          <a:latin typeface="+mj-lt"/>
                        </a:rPr>
                        <a:t>Older </a:t>
                      </a:r>
                      <a:r>
                        <a:rPr lang="en-US" sz="2400" dirty="0">
                          <a:solidFill>
                            <a:schemeClr val="tx1"/>
                          </a:solidFill>
                          <a:effectLst/>
                          <a:latin typeface="+mj-lt"/>
                        </a:rPr>
                        <a:t>adults with disabilities: Statistics Botswana 2018</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a:solidFill>
                            <a:schemeClr val="tx1"/>
                          </a:solidFill>
                          <a:effectLst/>
                          <a:latin typeface="+mj-lt"/>
                        </a:rPr>
                        <a:t>Older adults’ freedom of mobility: 2019 Survey</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a:solidFill>
                            <a:schemeClr val="tx1"/>
                          </a:solidFill>
                          <a:effectLst/>
                          <a:latin typeface="+mj-lt"/>
                        </a:rPr>
                        <a:t>Older adults’ memory problems: 2019 Survey</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smtClean="0">
                          <a:solidFill>
                            <a:schemeClr val="tx1"/>
                          </a:solidFill>
                          <a:effectLst/>
                          <a:latin typeface="+mj-lt"/>
                        </a:rPr>
                        <a:t>Lighting </a:t>
                      </a:r>
                      <a:r>
                        <a:rPr lang="en-US" sz="2400" dirty="0">
                          <a:solidFill>
                            <a:schemeClr val="tx1"/>
                          </a:solidFill>
                          <a:effectLst/>
                          <a:latin typeface="+mj-lt"/>
                        </a:rPr>
                        <a:t>Mode for 65-Year-Old: Statistics Botswana 2018</a:t>
                      </a:r>
                      <a:endParaRPr lang="en-GB" sz="2400" dirty="0">
                        <a:solidFill>
                          <a:schemeClr val="tx1"/>
                        </a:solidFill>
                        <a:effectLst/>
                        <a:latin typeface="+mj-lt"/>
                      </a:endParaRPr>
                    </a:p>
                    <a:p>
                      <a:pPr marL="342900" lvl="0" indent="-342900">
                        <a:lnSpc>
                          <a:spcPts val="3000"/>
                        </a:lnSpc>
                        <a:spcAft>
                          <a:spcPts val="0"/>
                        </a:spcAft>
                        <a:buFont typeface="Symbol" panose="05050102010706020507" pitchFamily="18" charset="2"/>
                        <a:buChar char=""/>
                      </a:pPr>
                      <a:r>
                        <a:rPr lang="en-US" sz="2400" dirty="0">
                          <a:solidFill>
                            <a:schemeClr val="tx1"/>
                          </a:solidFill>
                          <a:effectLst/>
                          <a:latin typeface="+mj-lt"/>
                        </a:rPr>
                        <a:t>Cooking mode for population aged 65 years and above: Census 2011</a:t>
                      </a:r>
                      <a:endParaRPr lang="en-GB" sz="2400" dirty="0">
                        <a:solidFill>
                          <a:schemeClr val="tx1"/>
                        </a:solidFill>
                        <a:effectLst/>
                        <a:latin typeface="+mj-lt"/>
                      </a:endParaRPr>
                    </a:p>
                    <a:p>
                      <a:pPr marL="208915">
                        <a:lnSpc>
                          <a:spcPts val="1800"/>
                        </a:lnSpc>
                        <a:spcAft>
                          <a:spcPts val="0"/>
                        </a:spcAft>
                      </a:pPr>
                      <a:r>
                        <a:rPr lang="en-US" sz="2000" dirty="0">
                          <a:solidFill>
                            <a:schemeClr val="tx1"/>
                          </a:solidFill>
                          <a:effectLst/>
                          <a:latin typeface="+mj-lt"/>
                        </a:rPr>
                        <a:t> </a:t>
                      </a:r>
                      <a:endParaRPr lang="en-GB" sz="2000" dirty="0">
                        <a:solidFill>
                          <a:schemeClr val="tx1"/>
                        </a:solidFill>
                        <a:effectLst/>
                        <a:latin typeface="+mj-lt"/>
                        <a:ea typeface="Calibri" panose="020F0502020204030204" pitchFamily="34" charset="0"/>
                        <a:cs typeface="Times New Roman" panose="02020603050405020304" pitchFamily="18" charset="0"/>
                      </a:endParaRPr>
                    </a:p>
                  </a:txBody>
                  <a:tcPr marL="55671" marR="55671" marT="0" marB="0">
                    <a:solidFill>
                      <a:schemeClr val="accent3">
                        <a:lumMod val="20000"/>
                        <a:lumOff val="80000"/>
                      </a:schemeClr>
                    </a:solidFill>
                  </a:tcPr>
                </a:tc>
                <a:extLst>
                  <a:ext uri="{0D108BD9-81ED-4DB2-BD59-A6C34878D82A}">
                    <a16:rowId xmlns:a16="http://schemas.microsoft.com/office/drawing/2014/main" val="3083439601"/>
                  </a:ext>
                </a:extLst>
              </a:tr>
            </a:tbl>
          </a:graphicData>
        </a:graphic>
      </p:graphicFrame>
    </p:spTree>
    <p:extLst>
      <p:ext uri="{BB962C8B-B14F-4D97-AF65-F5344CB8AC3E}">
        <p14:creationId xmlns:p14="http://schemas.microsoft.com/office/powerpoint/2010/main" val="406706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517" y="0"/>
            <a:ext cx="10515600" cy="867728"/>
          </a:xfrm>
        </p:spPr>
        <p:txBody>
          <a:bodyPr>
            <a:normAutofit/>
          </a:bodyPr>
          <a:lstStyle/>
          <a:p>
            <a:pPr algn="ctr"/>
            <a:r>
              <a:rPr lang="en-GB" sz="3200" b="1" dirty="0" smtClean="0">
                <a:solidFill>
                  <a:schemeClr val="bg1"/>
                </a:solidFill>
              </a:rPr>
              <a:t>Care of Older Persons</a:t>
            </a:r>
            <a:endParaRPr lang="en-GB" sz="3200" b="1" dirty="0">
              <a:solidFill>
                <a:schemeClr val="bg1"/>
              </a:solidFill>
            </a:endParaRPr>
          </a:p>
        </p:txBody>
      </p:sp>
      <p:sp>
        <p:nvSpPr>
          <p:cNvPr id="3" name="Content Placeholder 2"/>
          <p:cNvSpPr>
            <a:spLocks noGrp="1"/>
          </p:cNvSpPr>
          <p:nvPr>
            <p:ph idx="1"/>
          </p:nvPr>
        </p:nvSpPr>
        <p:spPr>
          <a:xfrm>
            <a:off x="251012" y="867729"/>
            <a:ext cx="11743763" cy="5335848"/>
          </a:xfrm>
        </p:spPr>
        <p:txBody>
          <a:bodyPr/>
          <a:lstStyle/>
          <a:p>
            <a:pPr marL="0" indent="0">
              <a:buNone/>
            </a:pPr>
            <a:r>
              <a:rPr lang="en-GB" dirty="0"/>
              <a:t>P</a:t>
            </a:r>
            <a:r>
              <a:rPr lang="en-GB" dirty="0" smtClean="0"/>
              <a:t>rovisions </a:t>
            </a:r>
            <a:r>
              <a:rPr lang="en-GB" dirty="0"/>
              <a:t>of social services </a:t>
            </a:r>
            <a:r>
              <a:rPr lang="en-GB" dirty="0" smtClean="0"/>
              <a:t>(Government)</a:t>
            </a:r>
          </a:p>
          <a:p>
            <a:pPr marL="806450" indent="0">
              <a:buNone/>
            </a:pPr>
            <a:endParaRPr lang="en-GB" dirty="0"/>
          </a:p>
        </p:txBody>
      </p:sp>
      <p:sp>
        <p:nvSpPr>
          <p:cNvPr id="5" name="Rectangle 4"/>
          <p:cNvSpPr/>
          <p:nvPr/>
        </p:nvSpPr>
        <p:spPr>
          <a:xfrm>
            <a:off x="116540" y="1373522"/>
            <a:ext cx="12075460" cy="4708981"/>
          </a:xfrm>
          <a:prstGeom prst="rect">
            <a:avLst/>
          </a:prstGeom>
        </p:spPr>
        <p:txBody>
          <a:bodyPr wrap="square">
            <a:spAutoFit/>
          </a:bodyPr>
          <a:lstStyle/>
          <a:p>
            <a:pPr marL="985838" lvl="0" indent="-717550">
              <a:lnSpc>
                <a:spcPts val="3000"/>
              </a:lnSpc>
              <a:spcAft>
                <a:spcPts val="0"/>
              </a:spcAft>
              <a:buFontTx/>
              <a:buChar char="-"/>
            </a:pPr>
            <a:r>
              <a:rPr lang="en-US" sz="2800" dirty="0" smtClean="0">
                <a:latin typeface="+mj-lt"/>
                <a:ea typeface="Calibri" panose="020F0502020204030204" pitchFamily="34" charset="0"/>
                <a:cs typeface="Times New Roman" panose="02020603050405020304" pitchFamily="18" charset="0"/>
              </a:rPr>
              <a:t>Provision </a:t>
            </a:r>
            <a:r>
              <a:rPr lang="en-US" sz="2800" dirty="0">
                <a:latin typeface="+mj-lt"/>
                <a:ea typeface="Calibri" panose="020F0502020204030204" pitchFamily="34" charset="0"/>
                <a:cs typeface="Times New Roman" panose="02020603050405020304" pitchFamily="18" charset="0"/>
              </a:rPr>
              <a:t>of free medical services to older </a:t>
            </a:r>
            <a:r>
              <a:rPr lang="en-US" sz="2800" dirty="0" smtClean="0">
                <a:latin typeface="+mj-lt"/>
                <a:ea typeface="Calibri" panose="020F0502020204030204" pitchFamily="34" charset="0"/>
                <a:cs typeface="Times New Roman" panose="02020603050405020304" pitchFamily="18" charset="0"/>
              </a:rPr>
              <a:t>adults</a:t>
            </a:r>
          </a:p>
          <a:p>
            <a:pPr marL="985838" lvl="0" indent="-717550">
              <a:lnSpc>
                <a:spcPts val="3000"/>
              </a:lnSpc>
              <a:spcAft>
                <a:spcPts val="0"/>
              </a:spcAft>
              <a:buFontTx/>
              <a:buChar char="-"/>
            </a:pPr>
            <a:r>
              <a:rPr lang="en-US" sz="2800" dirty="0" smtClean="0">
                <a:latin typeface="+mj-lt"/>
                <a:ea typeface="Calibri" panose="020F0502020204030204" pitchFamily="34" charset="0"/>
                <a:cs typeface="Times New Roman" panose="02020603050405020304" pitchFamily="18" charset="0"/>
              </a:rPr>
              <a:t>Community-home </a:t>
            </a:r>
            <a:r>
              <a:rPr lang="en-US" sz="2800" dirty="0">
                <a:latin typeface="+mj-lt"/>
                <a:ea typeface="Calibri" panose="020F0502020204030204" pitchFamily="34" charset="0"/>
                <a:cs typeface="Times New Roman" panose="02020603050405020304" pitchFamily="18" charset="0"/>
              </a:rPr>
              <a:t>based care (provided to very ill </a:t>
            </a:r>
            <a:r>
              <a:rPr lang="en-US" sz="2800" dirty="0" smtClean="0">
                <a:latin typeface="+mj-lt"/>
                <a:ea typeface="Calibri" panose="020F0502020204030204" pitchFamily="34" charset="0"/>
                <a:cs typeface="Times New Roman" panose="02020603050405020304" pitchFamily="18" charset="0"/>
              </a:rPr>
              <a:t>individuals)</a:t>
            </a:r>
            <a:endParaRPr lang="en-GB" sz="2800" dirty="0" smtClean="0">
              <a:latin typeface="+mj-lt"/>
              <a:ea typeface="Calibri" panose="020F0502020204030204" pitchFamily="34" charset="0"/>
              <a:cs typeface="Times New Roman" panose="02020603050405020304" pitchFamily="18" charset="0"/>
            </a:endParaRPr>
          </a:p>
          <a:p>
            <a:pPr marL="985838" lvl="0" indent="-717550">
              <a:lnSpc>
                <a:spcPts val="3000"/>
              </a:lnSpc>
              <a:spcAft>
                <a:spcPts val="0"/>
              </a:spcAft>
              <a:buFontTx/>
              <a:buChar char="-"/>
            </a:pPr>
            <a:r>
              <a:rPr lang="en-US" sz="2800" dirty="0" smtClean="0">
                <a:latin typeface="+mj-lt"/>
                <a:ea typeface="Calibri" panose="020F0502020204030204" pitchFamily="34" charset="0"/>
                <a:cs typeface="Times New Roman" panose="02020603050405020304" pitchFamily="18" charset="0"/>
              </a:rPr>
              <a:t>National </a:t>
            </a:r>
            <a:r>
              <a:rPr lang="en-US" sz="2800" dirty="0">
                <a:latin typeface="+mj-lt"/>
                <a:ea typeface="Calibri" panose="020F0502020204030204" pitchFamily="34" charset="0"/>
                <a:cs typeface="Times New Roman" panose="02020603050405020304" pitchFamily="18" charset="0"/>
              </a:rPr>
              <a:t>policy on destitute persons (all-encompassing including older persons – poor and destitute individuals who are unable to work </a:t>
            </a:r>
            <a:r>
              <a:rPr lang="en-US" sz="2800" dirty="0" smtClean="0">
                <a:latin typeface="+mj-lt"/>
                <a:ea typeface="Calibri" panose="020F0502020204030204" pitchFamily="34" charset="0"/>
                <a:cs typeface="Times New Roman" panose="02020603050405020304" pitchFamily="18" charset="0"/>
              </a:rPr>
              <a:t>)</a:t>
            </a:r>
            <a:endParaRPr lang="en-GB" sz="2800" dirty="0" smtClean="0">
              <a:latin typeface="+mj-lt"/>
              <a:ea typeface="Calibri" panose="020F0502020204030204" pitchFamily="34" charset="0"/>
              <a:cs typeface="Times New Roman" panose="02020603050405020304" pitchFamily="18" charset="0"/>
            </a:endParaRPr>
          </a:p>
          <a:p>
            <a:pPr marL="985838" lvl="0" indent="-717550">
              <a:lnSpc>
                <a:spcPts val="3000"/>
              </a:lnSpc>
              <a:spcAft>
                <a:spcPts val="0"/>
              </a:spcAft>
              <a:buFontTx/>
              <a:buChar char="-"/>
            </a:pPr>
            <a:r>
              <a:rPr lang="en-US" sz="2800" dirty="0" smtClean="0">
                <a:latin typeface="+mj-lt"/>
                <a:ea typeface="Calibri" panose="020F0502020204030204" pitchFamily="34" charset="0"/>
                <a:cs typeface="Times New Roman" panose="02020603050405020304" pitchFamily="18" charset="0"/>
              </a:rPr>
              <a:t>The </a:t>
            </a:r>
            <a:r>
              <a:rPr lang="en-US" sz="2800" dirty="0">
                <a:latin typeface="+mj-lt"/>
                <a:ea typeface="Calibri" panose="020F0502020204030204" pitchFamily="34" charset="0"/>
                <a:cs typeface="Times New Roman" panose="02020603050405020304" pitchFamily="18" charset="0"/>
              </a:rPr>
              <a:t>remote </a:t>
            </a:r>
            <a:r>
              <a:rPr lang="en-US" sz="2800" dirty="0" smtClean="0">
                <a:latin typeface="+mj-lt"/>
                <a:ea typeface="Calibri" panose="020F0502020204030204" pitchFamily="34" charset="0"/>
                <a:cs typeface="Times New Roman" panose="02020603050405020304" pitchFamily="18" charset="0"/>
              </a:rPr>
              <a:t>area </a:t>
            </a:r>
            <a:r>
              <a:rPr lang="en-US" sz="2800" dirty="0">
                <a:latin typeface="+mj-lt"/>
                <a:ea typeface="Calibri" panose="020F0502020204030204" pitchFamily="34" charset="0"/>
                <a:cs typeface="Times New Roman" panose="02020603050405020304" pitchFamily="18" charset="0"/>
              </a:rPr>
              <a:t>dweller </a:t>
            </a:r>
            <a:r>
              <a:rPr lang="en-US" sz="2800" dirty="0" err="1">
                <a:latin typeface="+mj-lt"/>
                <a:ea typeface="Calibri" panose="020F0502020204030204" pitchFamily="34" charset="0"/>
                <a:cs typeface="Times New Roman" panose="02020603050405020304" pitchFamily="18" charset="0"/>
              </a:rPr>
              <a:t>programme</a:t>
            </a:r>
            <a:r>
              <a:rPr lang="en-US" sz="2800" dirty="0">
                <a:latin typeface="+mj-lt"/>
                <a:ea typeface="Calibri" panose="020F0502020204030204" pitchFamily="34" charset="0"/>
                <a:cs typeface="Times New Roman" panose="02020603050405020304" pitchFamily="18" charset="0"/>
              </a:rPr>
              <a:t> (RADS) (all-encompassing including older </a:t>
            </a:r>
            <a:r>
              <a:rPr lang="en-US" sz="2800" dirty="0" smtClean="0">
                <a:latin typeface="+mj-lt"/>
                <a:ea typeface="Calibri" panose="020F0502020204030204" pitchFamily="34" charset="0"/>
                <a:cs typeface="Times New Roman" panose="02020603050405020304" pitchFamily="18" charset="0"/>
              </a:rPr>
              <a:t>persons)</a:t>
            </a:r>
            <a:endParaRPr lang="en-GB" sz="2800" dirty="0" smtClean="0">
              <a:latin typeface="+mj-lt"/>
              <a:ea typeface="Calibri" panose="020F0502020204030204" pitchFamily="34" charset="0"/>
              <a:cs typeface="Times New Roman" panose="02020603050405020304" pitchFamily="18" charset="0"/>
            </a:endParaRPr>
          </a:p>
          <a:p>
            <a:pPr marL="985838" lvl="0" indent="-717550">
              <a:lnSpc>
                <a:spcPts val="3000"/>
              </a:lnSpc>
              <a:spcAft>
                <a:spcPts val="0"/>
              </a:spcAft>
              <a:buFontTx/>
              <a:buChar char="-"/>
            </a:pPr>
            <a:r>
              <a:rPr lang="en-US" sz="2800" dirty="0" smtClean="0">
                <a:latin typeface="+mj-lt"/>
                <a:ea typeface="Calibri" panose="020F0502020204030204" pitchFamily="34" charset="0"/>
                <a:cs typeface="Times New Roman" panose="02020603050405020304" pitchFamily="18" charset="0"/>
              </a:rPr>
              <a:t>Vulnerable </a:t>
            </a:r>
            <a:r>
              <a:rPr lang="en-US" sz="2800" dirty="0">
                <a:latin typeface="+mj-lt"/>
                <a:ea typeface="Calibri" panose="020F0502020204030204" pitchFamily="34" charset="0"/>
                <a:cs typeface="Times New Roman" panose="02020603050405020304" pitchFamily="18" charset="0"/>
              </a:rPr>
              <a:t>group feeding (e.g.  adults at nutritional risk but all-encompassing including older persons</a:t>
            </a:r>
            <a:r>
              <a:rPr lang="en-US" sz="2800" dirty="0" smtClean="0">
                <a:latin typeface="+mj-lt"/>
                <a:ea typeface="Calibri" panose="020F0502020204030204" pitchFamily="34" charset="0"/>
                <a:cs typeface="Times New Roman" panose="02020603050405020304" pitchFamily="18" charset="0"/>
              </a:rPr>
              <a:t>)</a:t>
            </a:r>
          </a:p>
          <a:p>
            <a:pPr marL="268288" lvl="0">
              <a:lnSpc>
                <a:spcPts val="3000"/>
              </a:lnSpc>
              <a:spcAft>
                <a:spcPts val="0"/>
              </a:spcAft>
            </a:pPr>
            <a:endParaRPr lang="en-GB" sz="2800" dirty="0">
              <a:latin typeface="+mj-lt"/>
              <a:ea typeface="Calibri" panose="020F0502020204030204" pitchFamily="34" charset="0"/>
              <a:cs typeface="Times New Roman" panose="02020603050405020304" pitchFamily="18" charset="0"/>
            </a:endParaRPr>
          </a:p>
          <a:p>
            <a:pPr>
              <a:lnSpc>
                <a:spcPts val="3000"/>
              </a:lnSpc>
              <a:spcAft>
                <a:spcPts val="0"/>
              </a:spcAft>
            </a:pPr>
            <a:r>
              <a:rPr lang="en-US" sz="2800" dirty="0">
                <a:latin typeface="+mj-lt"/>
                <a:ea typeface="Calibri" panose="020F0502020204030204" pitchFamily="34" charset="0"/>
                <a:cs typeface="Times New Roman" panose="02020603050405020304" pitchFamily="18" charset="0"/>
              </a:rPr>
              <a:t>One of the recommendation of the 2019 </a:t>
            </a:r>
            <a:r>
              <a:rPr lang="en-US" sz="2800" dirty="0" smtClean="0">
                <a:latin typeface="+mj-lt"/>
                <a:ea typeface="Calibri" panose="020F0502020204030204" pitchFamily="34" charset="0"/>
                <a:cs typeface="Times New Roman" panose="02020603050405020304" pitchFamily="18" charset="0"/>
              </a:rPr>
              <a:t>Situation </a:t>
            </a:r>
            <a:r>
              <a:rPr lang="en-US" sz="2800" dirty="0">
                <a:latin typeface="+mj-lt"/>
                <a:ea typeface="Calibri" panose="020F0502020204030204" pitchFamily="34" charset="0"/>
                <a:cs typeface="Times New Roman" panose="02020603050405020304" pitchFamily="18" charset="0"/>
              </a:rPr>
              <a:t>Analysis of Ageing and Health of Older Adults in Botswana’ </a:t>
            </a:r>
            <a:r>
              <a:rPr lang="en-US" sz="2800" dirty="0" smtClean="0">
                <a:latin typeface="+mj-lt"/>
                <a:ea typeface="Calibri" panose="020F0502020204030204" pitchFamily="34" charset="0"/>
                <a:cs typeface="Times New Roman" panose="02020603050405020304" pitchFamily="18" charset="0"/>
              </a:rPr>
              <a:t>is </a:t>
            </a:r>
            <a:r>
              <a:rPr lang="en-US" sz="2800" dirty="0">
                <a:latin typeface="+mj-lt"/>
                <a:ea typeface="Calibri" panose="020F0502020204030204" pitchFamily="34" charset="0"/>
                <a:cs typeface="Times New Roman" panose="02020603050405020304" pitchFamily="18" charset="0"/>
              </a:rPr>
              <a:t>to establish </a:t>
            </a:r>
            <a:r>
              <a:rPr lang="en-US" sz="2800" dirty="0" smtClean="0">
                <a:latin typeface="+mj-lt"/>
                <a:ea typeface="Calibri" panose="020F0502020204030204" pitchFamily="34" charset="0"/>
                <a:cs typeface="Times New Roman" panose="02020603050405020304" pitchFamily="18" charset="0"/>
              </a:rPr>
              <a:t>rehabilitation and </a:t>
            </a:r>
            <a:r>
              <a:rPr lang="en-US" sz="2800" dirty="0">
                <a:latin typeface="+mj-lt"/>
                <a:ea typeface="Calibri" panose="020F0502020204030204" pitchFamily="34" charset="0"/>
                <a:cs typeface="Times New Roman" panose="02020603050405020304" pitchFamily="18" charset="0"/>
              </a:rPr>
              <a:t>a system of long term care for older adults at primary care levels.</a:t>
            </a:r>
            <a:endParaRPr lang="en-GB" sz="28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77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74941" cy="887507"/>
          </a:xfrm>
        </p:spPr>
        <p:txBody>
          <a:bodyPr>
            <a:normAutofit fontScale="90000"/>
          </a:bodyPr>
          <a:lstStyle/>
          <a:p>
            <a:pPr algn="ct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Institutional </a:t>
            </a:r>
            <a:r>
              <a:rPr lang="en-US" sz="3600" b="1" dirty="0">
                <a:solidFill>
                  <a:schemeClr val="bg1"/>
                </a:solidFill>
              </a:rPr>
              <a:t>F</a:t>
            </a:r>
            <a:r>
              <a:rPr lang="en-US" sz="3600" b="1" dirty="0" smtClean="0">
                <a:solidFill>
                  <a:schemeClr val="bg1"/>
                </a:solidFill>
              </a:rPr>
              <a:t>ramework </a:t>
            </a:r>
            <a:r>
              <a:rPr lang="en-US" sz="3600" b="1" dirty="0">
                <a:solidFill>
                  <a:schemeClr val="bg1"/>
                </a:solidFill>
              </a:rPr>
              <a:t>and </a:t>
            </a:r>
            <a:r>
              <a:rPr lang="en-US" sz="3600" b="1" dirty="0" smtClean="0">
                <a:solidFill>
                  <a:schemeClr val="bg1"/>
                </a:solidFill>
              </a:rPr>
              <a:t>Programs Addressing Neglect,</a:t>
            </a:r>
            <a:br>
              <a:rPr lang="en-US" sz="3600" b="1" dirty="0" smtClean="0">
                <a:solidFill>
                  <a:schemeClr val="bg1"/>
                </a:solidFill>
              </a:rPr>
            </a:br>
            <a:r>
              <a:rPr lang="en-US" sz="3600" b="1" dirty="0" smtClean="0">
                <a:solidFill>
                  <a:schemeClr val="bg1"/>
                </a:solidFill>
              </a:rPr>
              <a:t> Abuse </a:t>
            </a:r>
            <a:r>
              <a:rPr lang="en-US" sz="3600" b="1" dirty="0">
                <a:solidFill>
                  <a:schemeClr val="bg1"/>
                </a:solidFill>
              </a:rPr>
              <a:t>and </a:t>
            </a:r>
            <a:r>
              <a:rPr lang="en-US" sz="3600" b="1" dirty="0" smtClean="0">
                <a:solidFill>
                  <a:schemeClr val="bg1"/>
                </a:solidFill>
              </a:rPr>
              <a:t>Violence </a:t>
            </a:r>
            <a:r>
              <a:rPr lang="en-US" sz="3600" b="1" dirty="0">
                <a:solidFill>
                  <a:schemeClr val="bg1"/>
                </a:solidFill>
              </a:rPr>
              <a:t>A</a:t>
            </a:r>
            <a:r>
              <a:rPr lang="en-US" sz="3600" b="1" dirty="0" smtClean="0">
                <a:solidFill>
                  <a:schemeClr val="bg1"/>
                </a:solidFill>
              </a:rPr>
              <a:t>gainst </a:t>
            </a:r>
            <a:r>
              <a:rPr lang="en-US" sz="3600" b="1" dirty="0">
                <a:solidFill>
                  <a:schemeClr val="bg1"/>
                </a:solidFill>
              </a:rPr>
              <a:t>O</a:t>
            </a:r>
            <a:r>
              <a:rPr lang="en-US" sz="3600" b="1" dirty="0" smtClean="0">
                <a:solidFill>
                  <a:schemeClr val="bg1"/>
                </a:solidFill>
              </a:rPr>
              <a:t>lder </a:t>
            </a:r>
            <a:r>
              <a:rPr lang="en-US" sz="3600" b="1" dirty="0">
                <a:solidFill>
                  <a:schemeClr val="bg1"/>
                </a:solidFill>
              </a:rPr>
              <a:t>P</a:t>
            </a:r>
            <a:r>
              <a:rPr lang="en-US" sz="3600" b="1" dirty="0" smtClean="0">
                <a:solidFill>
                  <a:schemeClr val="bg1"/>
                </a:solidFill>
              </a:rPr>
              <a:t>ersons</a:t>
            </a:r>
            <a:r>
              <a:rPr lang="en-GB" b="1" dirty="0">
                <a:solidFill>
                  <a:schemeClr val="bg1"/>
                </a:solidFill>
              </a:rPr>
              <a:t/>
            </a:r>
            <a:br>
              <a:rPr lang="en-GB" b="1" dirty="0">
                <a:solidFill>
                  <a:schemeClr val="bg1"/>
                </a:solidFill>
              </a:rPr>
            </a:br>
            <a:endParaRPr lang="en-GB" b="1" dirty="0">
              <a:solidFill>
                <a:schemeClr val="bg1"/>
              </a:solidFill>
            </a:endParaRPr>
          </a:p>
        </p:txBody>
      </p:sp>
      <p:sp>
        <p:nvSpPr>
          <p:cNvPr id="3" name="Content Placeholder 2"/>
          <p:cNvSpPr>
            <a:spLocks noGrp="1"/>
          </p:cNvSpPr>
          <p:nvPr>
            <p:ph idx="1"/>
          </p:nvPr>
        </p:nvSpPr>
        <p:spPr>
          <a:xfrm>
            <a:off x="757518" y="1898724"/>
            <a:ext cx="10515600" cy="3525203"/>
          </a:xfrm>
        </p:spPr>
        <p:txBody>
          <a:bodyPr/>
          <a:lstStyle/>
          <a:p>
            <a:pPr lvl="0"/>
            <a:r>
              <a:rPr lang="en-US" dirty="0"/>
              <a:t>None and currently using systems such as customary law (traditional </a:t>
            </a:r>
            <a:r>
              <a:rPr lang="en-US" dirty="0" err="1"/>
              <a:t>Kgotla</a:t>
            </a:r>
            <a:r>
              <a:rPr lang="en-US" dirty="0"/>
              <a:t> disciplinary approach); the Police or intervention of other family members </a:t>
            </a:r>
            <a:endParaRPr lang="en-US" dirty="0" smtClean="0"/>
          </a:p>
          <a:p>
            <a:pPr marL="0" lvl="0" indent="0">
              <a:buNone/>
            </a:pPr>
            <a:endParaRPr lang="en-GB" dirty="0"/>
          </a:p>
          <a:p>
            <a:pPr lvl="0"/>
            <a:r>
              <a:rPr lang="en-US" dirty="0"/>
              <a:t>One of the recommendation of the 2019 inter-sectoral one,’ Situation Analysis of Ageing and Health of Older Adults in Botswana’ led by the Ministry of Health and Wellness is the need to enact Protection Law (9.2).</a:t>
            </a:r>
            <a:endParaRPr lang="en-GB" dirty="0"/>
          </a:p>
          <a:p>
            <a:pPr marL="0" indent="0">
              <a:buNone/>
            </a:pPr>
            <a:endParaRPr lang="en-GB" dirty="0"/>
          </a:p>
        </p:txBody>
      </p:sp>
    </p:spTree>
    <p:extLst>
      <p:ext uri="{BB962C8B-B14F-4D97-AF65-F5344CB8AC3E}">
        <p14:creationId xmlns:p14="http://schemas.microsoft.com/office/powerpoint/2010/main" val="1958929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46"/>
            <a:ext cx="9278471" cy="867728"/>
          </a:xfrm>
        </p:spPr>
        <p:txBody>
          <a:bodyPr>
            <a:normAutofit/>
          </a:bodyPr>
          <a:lstStyle/>
          <a:p>
            <a:r>
              <a:rPr lang="en-US" sz="3200" b="1" dirty="0">
                <a:solidFill>
                  <a:schemeClr val="bg1"/>
                </a:solidFill>
              </a:rPr>
              <a:t>ANECDOTE OF A FAMILY CARE GIVER</a:t>
            </a:r>
            <a:endParaRPr lang="en-GB"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8863672"/>
              </p:ext>
            </p:extLst>
          </p:nvPr>
        </p:nvGraphicFramePr>
        <p:xfrm>
          <a:off x="1057475" y="1378110"/>
          <a:ext cx="10515600" cy="1828800"/>
        </p:xfrm>
        <a:graphic>
          <a:graphicData uri="http://schemas.openxmlformats.org/drawingml/2006/table">
            <a:tbl>
              <a:tblPr firstRow="1" bandRow="1">
                <a:tableStyleId>{073A0DAA-6AF3-43AB-8588-CEC1D06C72B9}</a:tableStyleId>
              </a:tblPr>
              <a:tblGrid>
                <a:gridCol w="10515600">
                  <a:extLst>
                    <a:ext uri="{9D8B030D-6E8A-4147-A177-3AD203B41FA5}">
                      <a16:colId xmlns:a16="http://schemas.microsoft.com/office/drawing/2014/main" val="2256640852"/>
                    </a:ext>
                  </a:extLst>
                </a:gridCol>
              </a:tblGrid>
              <a:tr h="1819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kern="1200" dirty="0" smtClean="0">
                          <a:effectLst/>
                        </a:rPr>
                        <a:t>A culture still exists of family members providing care and support to older adults; primarily “because you [an older parent] have taken care of me to grow teeth, I will take care of you until your teeth fall out” – an African proverb (</a:t>
                      </a:r>
                      <a:r>
                        <a:rPr lang="en-GB" sz="2400" kern="1200" dirty="0" err="1" smtClean="0">
                          <a:effectLst/>
                        </a:rPr>
                        <a:t>Agyenmang</a:t>
                      </a:r>
                      <a:r>
                        <a:rPr lang="en-GB" sz="2400" kern="1200" dirty="0" smtClean="0">
                          <a:effectLst/>
                        </a:rPr>
                        <a:t>, 2021).</a:t>
                      </a:r>
                    </a:p>
                    <a:p>
                      <a:endParaRPr lang="en-GB" dirty="0"/>
                    </a:p>
                  </a:txBody>
                  <a:tcPr/>
                </a:tc>
                <a:extLst>
                  <a:ext uri="{0D108BD9-81ED-4DB2-BD59-A6C34878D82A}">
                    <a16:rowId xmlns:a16="http://schemas.microsoft.com/office/drawing/2014/main" val="2622349840"/>
                  </a:ext>
                </a:extLst>
              </a:tr>
            </a:tbl>
          </a:graphicData>
        </a:graphic>
      </p:graphicFrame>
      <p:sp>
        <p:nvSpPr>
          <p:cNvPr id="3" name="TextBox 2"/>
          <p:cNvSpPr txBox="1"/>
          <p:nvPr/>
        </p:nvSpPr>
        <p:spPr>
          <a:xfrm>
            <a:off x="152400" y="3962401"/>
            <a:ext cx="7587343" cy="1846659"/>
          </a:xfrm>
          <a:prstGeom prst="rect">
            <a:avLst/>
          </a:prstGeom>
          <a:solidFill>
            <a:schemeClr val="accent3">
              <a:lumMod val="20000"/>
              <a:lumOff val="80000"/>
            </a:schemeClr>
          </a:solidFill>
        </p:spPr>
        <p:txBody>
          <a:bodyPr wrap="square" rtlCol="0">
            <a:spAutoFit/>
          </a:bodyPr>
          <a:lstStyle/>
          <a:p>
            <a:r>
              <a:rPr lang="en-ZA" dirty="0">
                <a:cs typeface="Arial" charset="0"/>
              </a:rPr>
              <a:t>“</a:t>
            </a:r>
            <a:r>
              <a:rPr lang="en-ZA" sz="3200" dirty="0">
                <a:latin typeface="Bahnschrift SemiBold Condensed" panose="020B0502040204020203" pitchFamily="34" charset="0"/>
                <a:cs typeface="Arial" charset="0"/>
              </a:rPr>
              <a:t>African cosmos is like a spider web: its least elements cannot be touched without making the whole vibrate”</a:t>
            </a:r>
            <a:r>
              <a:rPr lang="en-ZA" sz="3200" dirty="0">
                <a:cs typeface="Arial" charset="0"/>
              </a:rPr>
              <a:t> </a:t>
            </a:r>
            <a:r>
              <a:rPr lang="en-ZA" sz="3200" dirty="0">
                <a:latin typeface="Bahnschrift SemiBold Condensed" panose="020B0502040204020203" pitchFamily="34" charset="0"/>
                <a:cs typeface="Arial" charset="0"/>
              </a:rPr>
              <a:t>(</a:t>
            </a:r>
            <a:r>
              <a:rPr lang="en-ZA" sz="3200" dirty="0" err="1">
                <a:latin typeface="Bahnschrift SemiBold Condensed" panose="020B0502040204020203" pitchFamily="34" charset="0"/>
                <a:cs typeface="Arial" charset="0"/>
              </a:rPr>
              <a:t>Etieyibo</a:t>
            </a:r>
            <a:r>
              <a:rPr lang="en-ZA" sz="3200" dirty="0">
                <a:latin typeface="Bahnschrift SemiBold Condensed" panose="020B0502040204020203" pitchFamily="34" charset="0"/>
                <a:cs typeface="Arial" charset="0"/>
              </a:rPr>
              <a:t>, 2016)</a:t>
            </a:r>
            <a:endParaRPr lang="en-US" sz="3200" dirty="0">
              <a:latin typeface="Bahnschrift SemiBold Condensed" panose="020B0502040204020203" pitchFamily="34" charset="0"/>
              <a:cs typeface="Arial" charset="0"/>
            </a:endParaRPr>
          </a:p>
          <a:p>
            <a:endParaRPr lang="en-US" dirty="0"/>
          </a:p>
        </p:txBody>
      </p:sp>
      <p:pic>
        <p:nvPicPr>
          <p:cNvPr id="5" name="Picture 4"/>
          <p:cNvPicPr>
            <a:picLocks noChangeAspect="1"/>
          </p:cNvPicPr>
          <p:nvPr/>
        </p:nvPicPr>
        <p:blipFill>
          <a:blip r:embed="rId2"/>
          <a:stretch>
            <a:fillRect/>
          </a:stretch>
        </p:blipFill>
        <p:spPr>
          <a:xfrm>
            <a:off x="9103579" y="3206910"/>
            <a:ext cx="2469496" cy="3150347"/>
          </a:xfrm>
          <a:prstGeom prst="rect">
            <a:avLst/>
          </a:prstGeom>
        </p:spPr>
      </p:pic>
    </p:spTree>
    <p:extLst>
      <p:ext uri="{BB962C8B-B14F-4D97-AF65-F5344CB8AC3E}">
        <p14:creationId xmlns:p14="http://schemas.microsoft.com/office/powerpoint/2010/main" val="9189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059" y="160466"/>
            <a:ext cx="10515600" cy="526228"/>
          </a:xfrm>
        </p:spPr>
        <p:txBody>
          <a:bodyPr>
            <a:normAutofit fontScale="90000"/>
          </a:bodyPr>
          <a:lstStyle/>
          <a:p>
            <a:r>
              <a:rPr lang="en-GB" b="1" dirty="0" smtClean="0">
                <a:solidFill>
                  <a:schemeClr val="bg1"/>
                </a:solidFill>
              </a:rPr>
              <a:t>Anecdote Conti…</a:t>
            </a:r>
            <a:endParaRPr lang="en-GB" b="1" dirty="0">
              <a:solidFill>
                <a:schemeClr val="bg1"/>
              </a:solidFill>
            </a:endParaRPr>
          </a:p>
        </p:txBody>
      </p:sp>
      <p:sp>
        <p:nvSpPr>
          <p:cNvPr id="3" name="Content Placeholder 2"/>
          <p:cNvSpPr>
            <a:spLocks noGrp="1"/>
          </p:cNvSpPr>
          <p:nvPr>
            <p:ph idx="1"/>
          </p:nvPr>
        </p:nvSpPr>
        <p:spPr>
          <a:xfrm>
            <a:off x="1" y="815788"/>
            <a:ext cx="9134872" cy="5387789"/>
          </a:xfrm>
        </p:spPr>
        <p:txBody>
          <a:bodyPr>
            <a:normAutofit fontScale="92500" lnSpcReduction="10000"/>
          </a:bodyPr>
          <a:lstStyle/>
          <a:p>
            <a:pPr>
              <a:lnSpc>
                <a:spcPct val="150000"/>
              </a:lnSpc>
              <a:spcBef>
                <a:spcPts val="0"/>
              </a:spcBef>
            </a:pPr>
            <a:endParaRPr lang="en-GB" dirty="0" smtClean="0"/>
          </a:p>
          <a:p>
            <a:pPr>
              <a:lnSpc>
                <a:spcPct val="150000"/>
              </a:lnSpc>
              <a:spcBef>
                <a:spcPts val="0"/>
              </a:spcBef>
            </a:pPr>
            <a:r>
              <a:rPr lang="en-GB" dirty="0" smtClean="0"/>
              <a:t>A </a:t>
            </a:r>
            <a:r>
              <a:rPr lang="en-GB" dirty="0"/>
              <a:t>cheerful caregiver with a strong self-determination</a:t>
            </a:r>
          </a:p>
          <a:p>
            <a:pPr>
              <a:lnSpc>
                <a:spcPct val="150000"/>
              </a:lnSpc>
              <a:spcBef>
                <a:spcPts val="0"/>
              </a:spcBef>
            </a:pPr>
            <a:r>
              <a:rPr lang="en-GB" dirty="0"/>
              <a:t>Caring with </a:t>
            </a:r>
            <a:r>
              <a:rPr lang="en-GB" dirty="0" smtClean="0"/>
              <a:t>purpose</a:t>
            </a:r>
            <a:endParaRPr lang="en-GB" dirty="0"/>
          </a:p>
          <a:p>
            <a:pPr>
              <a:lnSpc>
                <a:spcPct val="150000"/>
              </a:lnSpc>
              <a:spcBef>
                <a:spcPts val="0"/>
              </a:spcBef>
            </a:pPr>
            <a:r>
              <a:rPr lang="en-GB" dirty="0"/>
              <a:t>Having moral comfort to care for a mother with dementia </a:t>
            </a:r>
          </a:p>
          <a:p>
            <a:pPr>
              <a:lnSpc>
                <a:spcPct val="150000"/>
              </a:lnSpc>
              <a:spcBef>
                <a:spcPts val="0"/>
              </a:spcBef>
            </a:pPr>
            <a:r>
              <a:rPr lang="en-GB" dirty="0"/>
              <a:t>Faith in God keeps her </a:t>
            </a:r>
            <a:r>
              <a:rPr lang="en-GB" dirty="0" smtClean="0"/>
              <a:t>strong </a:t>
            </a:r>
            <a:endParaRPr lang="en-GB" dirty="0"/>
          </a:p>
          <a:p>
            <a:pPr>
              <a:lnSpc>
                <a:spcPct val="150000"/>
              </a:lnSpc>
              <a:spcBef>
                <a:spcPts val="0"/>
              </a:spcBef>
            </a:pPr>
            <a:r>
              <a:rPr lang="en-GB" dirty="0"/>
              <a:t>Mirrored challenges like financial constraints, sporadic visits by home-based care </a:t>
            </a:r>
            <a:r>
              <a:rPr lang="en-GB" dirty="0" smtClean="0"/>
              <a:t>people</a:t>
            </a:r>
          </a:p>
          <a:p>
            <a:pPr>
              <a:lnSpc>
                <a:spcPct val="150000"/>
              </a:lnSpc>
              <a:spcBef>
                <a:spcPts val="0"/>
              </a:spcBef>
            </a:pPr>
            <a:r>
              <a:rPr lang="en-GB" dirty="0" smtClean="0"/>
              <a:t> </a:t>
            </a:r>
            <a:r>
              <a:rPr lang="en-GB" dirty="0"/>
              <a:t>M</a:t>
            </a:r>
            <a:r>
              <a:rPr lang="en-GB" dirty="0" smtClean="0"/>
              <a:t>isplaced </a:t>
            </a:r>
            <a:r>
              <a:rPr lang="en-GB" dirty="0"/>
              <a:t>consciousness </a:t>
            </a:r>
            <a:r>
              <a:rPr lang="en-GB" dirty="0" smtClean="0"/>
              <a:t>by </a:t>
            </a:r>
            <a:r>
              <a:rPr lang="en-GB" dirty="0"/>
              <a:t>uncles taking advantage of her old mother’s dementia to steal her livestock and other </a:t>
            </a:r>
            <a:r>
              <a:rPr lang="en-GB" dirty="0" smtClean="0"/>
              <a:t>properties</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874" y="932114"/>
            <a:ext cx="2393095" cy="2571888"/>
          </a:xfrm>
          <a:prstGeom prst="rect">
            <a:avLst/>
          </a:prstGeom>
        </p:spPr>
      </p:pic>
      <p:pic>
        <p:nvPicPr>
          <p:cNvPr id="5" name="Picture 4"/>
          <p:cNvPicPr>
            <a:picLocks noChangeAspect="1"/>
          </p:cNvPicPr>
          <p:nvPr/>
        </p:nvPicPr>
        <p:blipFill>
          <a:blip r:embed="rId3"/>
          <a:stretch>
            <a:fillRect/>
          </a:stretch>
        </p:blipFill>
        <p:spPr>
          <a:xfrm>
            <a:off x="9134873" y="3749422"/>
            <a:ext cx="2393097" cy="2754019"/>
          </a:xfrm>
          <a:prstGeom prst="rect">
            <a:avLst/>
          </a:prstGeom>
        </p:spPr>
      </p:pic>
    </p:spTree>
    <p:extLst>
      <p:ext uri="{BB962C8B-B14F-4D97-AF65-F5344CB8AC3E}">
        <p14:creationId xmlns:p14="http://schemas.microsoft.com/office/powerpoint/2010/main" val="9536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eless Inspiration" id="{246DEB58-3679-4291-A3B7-FD301709AFED}" vid="{738A3BAA-6374-461F-BB98-8D626C49E95A}"/>
    </a:ext>
  </a:extLst>
</a:theme>
</file>

<file path=docProps/app.xml><?xml version="1.0" encoding="utf-8"?>
<Properties xmlns="http://schemas.openxmlformats.org/officeDocument/2006/extended-properties" xmlns:vt="http://schemas.openxmlformats.org/officeDocument/2006/docPropsVTypes">
  <Template>Ageless Inspiration</Template>
  <TotalTime>324</TotalTime>
  <Words>809</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Bahnschrift SemiBold Condensed</vt:lpstr>
      <vt:lpstr>Calibri</vt:lpstr>
      <vt:lpstr>Calibri Light</vt:lpstr>
      <vt:lpstr>Symbol</vt:lpstr>
      <vt:lpstr>Times New Roman</vt:lpstr>
      <vt:lpstr>Office Theme</vt:lpstr>
      <vt:lpstr>TAKE CHARGE IN YOUR TIME: ANECDOTE OF A FAMILY CARE GIVER OF AN OLDER ADULT </vt:lpstr>
      <vt:lpstr>Older Persons in Botswana: General Characteristics</vt:lpstr>
      <vt:lpstr>Older Persons among vulnerable groups in Botswana</vt:lpstr>
      <vt:lpstr>Older Persons’ Vulnerabilities  </vt:lpstr>
      <vt:lpstr> Disaggregated Data on Socio-Economic Status  of Older persons </vt:lpstr>
      <vt:lpstr>Care of Older Persons</vt:lpstr>
      <vt:lpstr> Institutional Framework and Programs Addressing Neglect,  Abuse and Violence Against Older Persons </vt:lpstr>
      <vt:lpstr>ANECDOTE OF A FAMILY CARE GIVER</vt:lpstr>
      <vt:lpstr>Anecdote Conti…</vt:lpstr>
      <vt:lpstr>Way Forward to Care of Older Persons</vt:lpstr>
      <vt:lpstr>Conclude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Elijah Jerry</dc:creator>
  <cp:lastModifiedBy>pcjoin</cp:lastModifiedBy>
  <cp:revision>31</cp:revision>
  <dcterms:created xsi:type="dcterms:W3CDTF">2023-06-18T13:14:05Z</dcterms:created>
  <dcterms:modified xsi:type="dcterms:W3CDTF">2024-01-03T20:31:46Z</dcterms:modified>
</cp:coreProperties>
</file>